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708" r:id="rId2"/>
  </p:sldMasterIdLst>
  <p:notesMasterIdLst>
    <p:notesMasterId r:id="rId18"/>
  </p:notesMasterIdLst>
  <p:handoutMasterIdLst>
    <p:handoutMasterId r:id="rId19"/>
  </p:handoutMasterIdLst>
  <p:sldIdLst>
    <p:sldId id="1086" r:id="rId3"/>
    <p:sldId id="1109" r:id="rId4"/>
    <p:sldId id="1122" r:id="rId5"/>
    <p:sldId id="1137" r:id="rId6"/>
    <p:sldId id="1138" r:id="rId7"/>
    <p:sldId id="1139" r:id="rId8"/>
    <p:sldId id="1140" r:id="rId9"/>
    <p:sldId id="1141" r:id="rId10"/>
    <p:sldId id="1112" r:id="rId11"/>
    <p:sldId id="1143" r:id="rId12"/>
    <p:sldId id="1144" r:id="rId13"/>
    <p:sldId id="1145" r:id="rId14"/>
    <p:sldId id="1146" r:id="rId15"/>
    <p:sldId id="1147" r:id="rId16"/>
    <p:sldId id="1072" r:id="rId17"/>
  </p:sldIdLst>
  <p:sldSz cx="12192000" cy="6858000"/>
  <p:notesSz cx="6808788" cy="9929813"/>
  <p:embeddedFontLst>
    <p:embeddedFont>
      <p:font typeface="Oswald Light" panose="020B0604020202020204" charset="-52"/>
      <p:regular r:id="rId20"/>
    </p:embeddedFont>
    <p:embeddedFont>
      <p:font typeface="Oswald" panose="020B0604020202020204" charset="-52"/>
      <p:regular r:id="rId21"/>
      <p:bold r:id="rId22"/>
    </p:embeddedFont>
    <p:embeddedFont>
      <p:font typeface="Candara" panose="020E0502030303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Narrow" panose="020B0606020202030204" pitchFamily="34" charset="0"/>
      <p:regular r:id="rId31"/>
      <p:bold r:id="rId32"/>
      <p:italic r:id="rId33"/>
      <p:boldItalic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7" autoAdjust="0"/>
    <p:restoredTop sz="94822" autoAdjust="0"/>
  </p:normalViewPr>
  <p:slideViewPr>
    <p:cSldViewPr snapToGrid="0">
      <p:cViewPr varScale="1">
        <p:scale>
          <a:sx n="111" d="100"/>
          <a:sy n="111" d="100"/>
        </p:scale>
        <p:origin x="-552" y="-78"/>
      </p:cViewPr>
      <p:guideLst>
        <p:guide orient="horz" pos="2160"/>
        <p:guide pos="3840"/>
        <p:guide pos="8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8637"/>
    </p:cViewPr>
  </p:sorterViewPr>
  <p:notesViewPr>
    <p:cSldViewPr snapToGrid="0">
      <p:cViewPr varScale="1">
        <p:scale>
          <a:sx n="59" d="100"/>
          <a:sy n="59" d="100"/>
        </p:scale>
        <p:origin x="21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7884FD4-2731-43B1-B5F5-5A6FEADAD6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215"/>
          </a:xfrm>
          <a:prstGeom prst="rect">
            <a:avLst/>
          </a:prstGeom>
        </p:spPr>
        <p:txBody>
          <a:bodyPr vert="horz" lIns="91513" tIns="45757" rIns="91513" bIns="4575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DA76E0F-6665-4EB9-8015-9D6D3142D4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40" y="0"/>
            <a:ext cx="2950475" cy="498215"/>
          </a:xfrm>
          <a:prstGeom prst="rect">
            <a:avLst/>
          </a:prstGeom>
        </p:spPr>
        <p:txBody>
          <a:bodyPr vert="horz" lIns="91513" tIns="45757" rIns="91513" bIns="45757" rtlCol="0"/>
          <a:lstStyle>
            <a:lvl1pPr algn="r">
              <a:defRPr sz="1200"/>
            </a:lvl1pPr>
          </a:lstStyle>
          <a:p>
            <a:fld id="{53C20688-7344-4F47-AB68-1D7A3B4D7138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89EEECC-6EC5-4916-8FEA-8D2BEFBBE9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2"/>
            <a:ext cx="2950475" cy="498214"/>
          </a:xfrm>
          <a:prstGeom prst="rect">
            <a:avLst/>
          </a:prstGeom>
        </p:spPr>
        <p:txBody>
          <a:bodyPr vert="horz" lIns="91513" tIns="45757" rIns="91513" bIns="4575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04AD1FE-98F3-4DC9-BC58-532D6E3AF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40" y="9431602"/>
            <a:ext cx="2950475" cy="498214"/>
          </a:xfrm>
          <a:prstGeom prst="rect">
            <a:avLst/>
          </a:prstGeom>
        </p:spPr>
        <p:txBody>
          <a:bodyPr vert="horz" lIns="91513" tIns="45757" rIns="91513" bIns="45757" rtlCol="0" anchor="b"/>
          <a:lstStyle>
            <a:lvl1pPr algn="r">
              <a:defRPr sz="1200"/>
            </a:lvl1pPr>
          </a:lstStyle>
          <a:p>
            <a:fld id="{80F9D0CC-DC0D-42D6-9260-7CC98666CB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76783"/>
      </p:ext>
    </p:extLst>
  </p:cSld>
  <p:clrMap bg1="lt1" tx1="dk1" bg2="lt2" tx2="dk2" accent1="accent1" accent2="accent2" accent3="accent3" accent4="accent4" accent5="accent5" accent6="accent6" hlink="hlink" folHlink="folHlink"/>
  <p:extLst mod="1">
    <p:ext uri="{56416CCD-93CA-4268-BC5B-53C4BB910035}">
      <p15:sldGuideLst xmlns:p15="http://schemas.microsoft.com/office/powerpoint/2012/main" xmlns="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215"/>
          </a:xfrm>
          <a:prstGeom prst="rect">
            <a:avLst/>
          </a:prstGeom>
        </p:spPr>
        <p:txBody>
          <a:bodyPr vert="horz" lIns="91513" tIns="45757" rIns="91513" bIns="4575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40" y="0"/>
            <a:ext cx="2950475" cy="498215"/>
          </a:xfrm>
          <a:prstGeom prst="rect">
            <a:avLst/>
          </a:prstGeom>
        </p:spPr>
        <p:txBody>
          <a:bodyPr vert="horz" lIns="91513" tIns="45757" rIns="91513" bIns="45757" rtlCol="0"/>
          <a:lstStyle>
            <a:lvl1pPr algn="r">
              <a:defRPr sz="1200"/>
            </a:lvl1pPr>
          </a:lstStyle>
          <a:p>
            <a:fld id="{30BA4FD9-D78B-4876-9972-93EA0CCC1D59}" type="datetimeFigureOut">
              <a:rPr lang="ru-RU" smtClean="0"/>
              <a:pPr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1425"/>
            <a:ext cx="5957888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13" tIns="45757" rIns="91513" bIns="4575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80" y="4778722"/>
            <a:ext cx="5447030" cy="3909864"/>
          </a:xfrm>
          <a:prstGeom prst="rect">
            <a:avLst/>
          </a:prstGeom>
        </p:spPr>
        <p:txBody>
          <a:bodyPr vert="horz" lIns="91513" tIns="45757" rIns="91513" bIns="4575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2"/>
            <a:ext cx="2950475" cy="498214"/>
          </a:xfrm>
          <a:prstGeom prst="rect">
            <a:avLst/>
          </a:prstGeom>
        </p:spPr>
        <p:txBody>
          <a:bodyPr vert="horz" lIns="91513" tIns="45757" rIns="91513" bIns="4575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40" y="9431602"/>
            <a:ext cx="2950475" cy="498214"/>
          </a:xfrm>
          <a:prstGeom prst="rect">
            <a:avLst/>
          </a:prstGeom>
        </p:spPr>
        <p:txBody>
          <a:bodyPr vert="horz" lIns="91513" tIns="45757" rIns="91513" bIns="45757" rtlCol="0" anchor="b"/>
          <a:lstStyle>
            <a:lvl1pPr algn="r">
              <a:defRPr sz="1200"/>
            </a:lvl1pPr>
          </a:lstStyle>
          <a:p>
            <a:fld id="{6CA2D108-47F5-4EC9-9B7D-E61A2219B1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70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57888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2D108-47F5-4EC9-9B7D-E61A2219B11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57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1425"/>
            <a:ext cx="5957888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357AE-53E9-4F03-BFD2-BA9F9F4145E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58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xmlns="" id="{DD50784A-8247-4CFA-B5AE-62C819356E14}"/>
              </a:ext>
            </a:extLst>
          </p:cNvPr>
          <p:cNvSpPr/>
          <p:nvPr userDrawn="1"/>
        </p:nvSpPr>
        <p:spPr>
          <a:xfrm rot="5400000">
            <a:off x="7804307" y="-95855"/>
            <a:ext cx="4290312" cy="4482023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xmlns="" id="{E168CA1A-1B07-4388-8AF5-C69136B3CD21}"/>
              </a:ext>
            </a:extLst>
          </p:cNvPr>
          <p:cNvSpPr/>
          <p:nvPr userDrawn="1"/>
        </p:nvSpPr>
        <p:spPr>
          <a:xfrm flipH="1">
            <a:off x="-1" y="2162941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580D8C2-7AAF-4FA0-957A-2948D4330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13" y="1103507"/>
            <a:ext cx="6771723" cy="718151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AB06AE15-2EAA-4D77-AFC1-56323DCF10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8269" y="1800227"/>
            <a:ext cx="6731183" cy="3954271"/>
          </a:xfrm>
          <a:prstGeom prst="roundRect">
            <a:avLst>
              <a:gd name="adj" fmla="val 28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764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22671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tx1"/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37793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xmlns="" id="{C4DFF94C-E145-478A-8203-B269E81912C7}"/>
              </a:ext>
            </a:extLst>
          </p:cNvPr>
          <p:cNvSpPr/>
          <p:nvPr userDrawn="1"/>
        </p:nvSpPr>
        <p:spPr>
          <a:xfrm>
            <a:off x="-4624346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5" y="6301368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37157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59468" y="953952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631" y="1966915"/>
            <a:ext cx="5941219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5364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xmlns="" id="{4757B6DF-076E-361C-332D-A0EB8646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808196" y="-1577499"/>
            <a:ext cx="10012999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5" y="6301368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7489" y="337156"/>
            <a:ext cx="42225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42667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74">
            <a:extLst>
              <a:ext uri="{FF2B5EF4-FFF2-40B4-BE49-F238E27FC236}">
                <a16:creationId xmlns:a16="http://schemas.microsoft.com/office/drawing/2014/main" xmlns="" id="{C4DFF94C-E145-478A-8203-B269E81912C7}"/>
              </a:ext>
            </a:extLst>
          </p:cNvPr>
          <p:cNvSpPr/>
          <p:nvPr userDrawn="1"/>
        </p:nvSpPr>
        <p:spPr>
          <a:xfrm>
            <a:off x="5751039" y="-1321300"/>
            <a:ext cx="10207543" cy="10207538"/>
          </a:xfrm>
          <a:prstGeom prst="ellipse">
            <a:avLst/>
          </a:pr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5" y="6301368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37157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A2B306E-0650-4283-89A9-0E227DF5C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57" y="953952"/>
            <a:ext cx="9148043" cy="6076437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8E443D3-C989-420C-939B-BB36148DB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0656" y="1966915"/>
            <a:ext cx="5941219" cy="3550443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52205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2">
            <a:extLst>
              <a:ext uri="{FF2B5EF4-FFF2-40B4-BE49-F238E27FC236}">
                <a16:creationId xmlns:a16="http://schemas.microsoft.com/office/drawing/2014/main" xmlns="" id="{6D9ED8E7-9D83-A48E-E146-0DD50B3F2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16699" y="-1577499"/>
            <a:ext cx="10012999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5" y="6301368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37155"/>
            <a:ext cx="407513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9297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136B3A4F-4D8A-40B4-95C9-5200B96EE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217" y="-522"/>
            <a:ext cx="12192000" cy="360679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144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3634907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40564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15" name="Рисунок 2">
            <a:extLst>
              <a:ext uri="{FF2B5EF4-FFF2-40B4-BE49-F238E27FC236}">
                <a16:creationId xmlns:a16="http://schemas.microsoft.com/office/drawing/2014/main" xmlns="" id="{7093EDD3-4480-4049-A82A-D4049AC311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138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xmlns="" id="{FC1E6A4A-E2C0-4D63-BE71-37308DE756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66863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94FFDAA4-2EF4-4DE6-9E1D-73216D1651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12344" y="1724743"/>
            <a:ext cx="2386800" cy="23868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20438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Рисунок 82">
            <a:extLst>
              <a:ext uri="{FF2B5EF4-FFF2-40B4-BE49-F238E27FC236}">
                <a16:creationId xmlns:a16="http://schemas.microsoft.com/office/drawing/2014/main" xmlns="" id="{1E60C6E6-E49D-4E31-82A2-A999DF68C8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86714" y="4576765"/>
            <a:ext cx="3110591" cy="233362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4"/>
            <a:ext cx="1140987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xmlns="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Рисунок 73">
            <a:extLst>
              <a:ext uri="{FF2B5EF4-FFF2-40B4-BE49-F238E27FC236}">
                <a16:creationId xmlns:a16="http://schemas.microsoft.com/office/drawing/2014/main" xmlns="" id="{F818671B-5820-427D-AF49-A5299E9923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62388" y="3607594"/>
            <a:ext cx="4557712" cy="284559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  <p:sp>
        <p:nvSpPr>
          <p:cNvPr id="83" name="Рисунок 82">
            <a:extLst>
              <a:ext uri="{FF2B5EF4-FFF2-40B4-BE49-F238E27FC236}">
                <a16:creationId xmlns:a16="http://schemas.microsoft.com/office/drawing/2014/main" xmlns="" id="{8D781D7D-BA30-4009-B3C4-207BBDFD0A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8843" y="4341205"/>
            <a:ext cx="2321595" cy="3102585"/>
          </a:xfrm>
          <a:prstGeom prst="roundRect">
            <a:avLst>
              <a:gd name="adj" fmla="val 1565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81823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4"/>
            <a:ext cx="1140987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xmlns="" id="{75E5B588-7114-4246-AAB0-258581938DB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38468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DD5E299-FA48-80FC-2F7B-26944CEDFA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89502" y="3537087"/>
            <a:ext cx="10012999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603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40564"/>
            <a:ext cx="1140987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9706137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4">
            <a:extLst>
              <a:ext uri="{FF2B5EF4-FFF2-40B4-BE49-F238E27FC236}">
                <a16:creationId xmlns:a16="http://schemas.microsoft.com/office/drawing/2014/main" xmlns="" id="{DD50784A-8247-4CFA-B5AE-62C819356E14}"/>
              </a:ext>
            </a:extLst>
          </p:cNvPr>
          <p:cNvSpPr/>
          <p:nvPr userDrawn="1"/>
        </p:nvSpPr>
        <p:spPr>
          <a:xfrm rot="5400000">
            <a:off x="7804307" y="-95855"/>
            <a:ext cx="4290312" cy="4482023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12" name="Полилиния 34">
            <a:extLst>
              <a:ext uri="{FF2B5EF4-FFF2-40B4-BE49-F238E27FC236}">
                <a16:creationId xmlns:a16="http://schemas.microsoft.com/office/drawing/2014/main" xmlns="" id="{E168CA1A-1B07-4388-8AF5-C69136B3CD21}"/>
              </a:ext>
            </a:extLst>
          </p:cNvPr>
          <p:cNvSpPr/>
          <p:nvPr userDrawn="1"/>
        </p:nvSpPr>
        <p:spPr>
          <a:xfrm flipH="1">
            <a:off x="-1" y="2162941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36E499-E3F2-1B38-C3B5-5E3901F910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368357" y="-1577499"/>
            <a:ext cx="10012999" cy="10012998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60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7223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gradFill>
          <a:gsLst>
            <a:gs pos="100000">
              <a:schemeClr val="accent3">
                <a:lumMod val="60000"/>
                <a:lumOff val="40000"/>
              </a:schemeClr>
            </a:gs>
            <a:gs pos="0">
              <a:schemeClr val="accent3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9">
            <a:extLst>
              <a:ext uri="{FF2B5EF4-FFF2-40B4-BE49-F238E27FC236}">
                <a16:creationId xmlns:a16="http://schemas.microsoft.com/office/drawing/2014/main" xmlns="" id="{4B6D3DEB-7D50-4F8B-A4EB-8B8DACAA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40564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8272885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80C4BE28-C346-B54D-927C-38644696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64" y="266704"/>
            <a:ext cx="11233275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4000" b="1" i="0">
                <a:solidFill>
                  <a:schemeClr val="accent2"/>
                </a:solidFill>
                <a:latin typeface="Oswald Light" pitchFamily="2" charset="-52"/>
                <a:ea typeface="Oswald Light" pitchFamily="2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3340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44E8F-A44E-4357-849C-C1E7923AD3F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78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3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0" y="407417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black"/>
              </a:solidFill>
              <a:latin typeface="Arial" pitchFamily="34" charset="0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7D0771-F36F-4CF2-9C5E-0020123BBB63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79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BF5E50-9316-4AC1-AC58-53AC6590537A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8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1" y="342900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3D98A-8BFB-4438-8977-38C933BE95E2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79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F39BC-39A4-412F-BF69-3F14A88792B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34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66E8B-1681-4698-9E8F-4F86885B43CE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99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100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4">
            <a:extLst>
              <a:ext uri="{FF2B5EF4-FFF2-40B4-BE49-F238E27FC236}">
                <a16:creationId xmlns:a16="http://schemas.microsoft.com/office/drawing/2014/main" xmlns="" id="{58A60FB7-5C04-64C3-CE5A-22E3CCDD544E}"/>
              </a:ext>
            </a:extLst>
          </p:cNvPr>
          <p:cNvSpPr/>
          <p:nvPr userDrawn="1"/>
        </p:nvSpPr>
        <p:spPr>
          <a:xfrm rot="5400000">
            <a:off x="7804307" y="-95855"/>
            <a:ext cx="4290312" cy="4482023"/>
          </a:xfrm>
          <a:custGeom>
            <a:avLst/>
            <a:gdLst>
              <a:gd name="connsiteX0" fmla="*/ 0 w 4290312"/>
              <a:gd name="connsiteY0" fmla="*/ 4445166 h 4482022"/>
              <a:gd name="connsiteX1" fmla="*/ 0 w 4290312"/>
              <a:gd name="connsiteY1" fmla="*/ 0 h 4482022"/>
              <a:gd name="connsiteX2" fmla="*/ 4221879 w 4290312"/>
              <a:gd name="connsiteY2" fmla="*/ 0 h 4482022"/>
              <a:gd name="connsiteX3" fmla="*/ 4246895 w 4290312"/>
              <a:gd name="connsiteY3" fmla="*/ 140082 h 4482022"/>
              <a:gd name="connsiteX4" fmla="*/ 4290312 w 4290312"/>
              <a:gd name="connsiteY4" fmla="*/ 713926 h 4482022"/>
              <a:gd name="connsiteX5" fmla="*/ 522216 w 4290312"/>
              <a:gd name="connsiteY5" fmla="*/ 4482022 h 4482022"/>
              <a:gd name="connsiteX6" fmla="*/ 136950 w 4290312"/>
              <a:gd name="connsiteY6" fmla="*/ 4462568 h 448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0312" h="4482022">
                <a:moveTo>
                  <a:pt x="0" y="4445166"/>
                </a:moveTo>
                <a:lnTo>
                  <a:pt x="0" y="0"/>
                </a:lnTo>
                <a:lnTo>
                  <a:pt x="4221879" y="0"/>
                </a:lnTo>
                <a:lnTo>
                  <a:pt x="4246895" y="140082"/>
                </a:lnTo>
                <a:cubicBezTo>
                  <a:pt x="4275485" y="327190"/>
                  <a:pt x="4290312" y="518826"/>
                  <a:pt x="4290312" y="713926"/>
                </a:cubicBezTo>
                <a:cubicBezTo>
                  <a:pt x="4290312" y="2794988"/>
                  <a:pt x="2603278" y="4482022"/>
                  <a:pt x="522216" y="4482022"/>
                </a:cubicBezTo>
                <a:cubicBezTo>
                  <a:pt x="392150" y="4482022"/>
                  <a:pt x="263623" y="4475432"/>
                  <a:pt x="136950" y="446256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30000"/>
                </a:schemeClr>
              </a:gs>
              <a:gs pos="83000">
                <a:schemeClr val="accent3">
                  <a:alpha val="73000"/>
                </a:schemeClr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3" name="Полилиния 34">
            <a:extLst>
              <a:ext uri="{FF2B5EF4-FFF2-40B4-BE49-F238E27FC236}">
                <a16:creationId xmlns:a16="http://schemas.microsoft.com/office/drawing/2014/main" xmlns="" id="{0CD00261-F199-D622-8EBA-8B280205C8F5}"/>
              </a:ext>
            </a:extLst>
          </p:cNvPr>
          <p:cNvSpPr/>
          <p:nvPr userDrawn="1"/>
        </p:nvSpPr>
        <p:spPr>
          <a:xfrm flipH="1">
            <a:off x="-1" y="2162941"/>
            <a:ext cx="4614553" cy="4698421"/>
          </a:xfrm>
          <a:custGeom>
            <a:avLst/>
            <a:gdLst>
              <a:gd name="connsiteX0" fmla="*/ 6248719 w 6248719"/>
              <a:gd name="connsiteY0" fmla="*/ 0 h 6362288"/>
              <a:gd name="connsiteX1" fmla="*/ 6248719 w 6248719"/>
              <a:gd name="connsiteY1" fmla="*/ 6362288 h 6362288"/>
              <a:gd name="connsiteX2" fmla="*/ 0 w 6248719"/>
              <a:gd name="connsiteY2" fmla="*/ 6362288 h 6362288"/>
              <a:gd name="connsiteX3" fmla="*/ 6037680 w 6248719"/>
              <a:gd name="connsiteY3" fmla="*/ 5337 h 63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8719" h="6362288">
                <a:moveTo>
                  <a:pt x="6248719" y="0"/>
                </a:moveTo>
                <a:lnTo>
                  <a:pt x="6248719" y="6362288"/>
                </a:lnTo>
                <a:lnTo>
                  <a:pt x="0" y="6362288"/>
                </a:lnTo>
                <a:cubicBezTo>
                  <a:pt x="0" y="2956723"/>
                  <a:pt x="2674482" y="175818"/>
                  <a:pt x="6037680" y="533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42000"/>
                </a:schemeClr>
              </a:gs>
              <a:gs pos="83000">
                <a:schemeClr val="accent3"/>
              </a:gs>
            </a:gsLst>
            <a:lin ang="13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rgbClr val="FFFFFF"/>
            </a:glow>
            <a:outerShdw blurRad="1270000" sx="102000" sy="102000" algn="ctr" rotWithShape="0">
              <a:srgbClr val="367CFF">
                <a:alpha val="13000"/>
              </a:srgbClr>
            </a:outerShdw>
            <a:softEdge rad="0"/>
          </a:effectLst>
        </p:spPr>
        <p:txBody>
          <a:bodyPr rtlCol="0" anchor="ctr"/>
          <a:lstStyle/>
          <a:p>
            <a:pPr algn="ctr"/>
            <a:endParaRPr lang="ru-RU" sz="450" kern="0" dirty="0">
              <a:solidFill>
                <a:srgbClr val="FFFFFF"/>
              </a:solidFill>
              <a:latin typeface="Oswald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32647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2FA9EC-0C64-4A72-AC79-A4E4BF762354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59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3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EDE96-09D9-4752-966A-B1FEF484961D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7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E56A48-DCCF-455E-861F-1CFB73008994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56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9B761-5AFF-49FC-AEAC-EE580D8FDE3E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2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21108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23" name="Рисунок 18">
            <a:extLst>
              <a:ext uri="{FF2B5EF4-FFF2-40B4-BE49-F238E27FC236}">
                <a16:creationId xmlns:a16="http://schemas.microsoft.com/office/drawing/2014/main" xmlns="" id="{0EE28773-79A8-4AB3-91D2-1F9A1FB5F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2913" y="2389238"/>
            <a:ext cx="1917975" cy="24539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4" name="Рисунок 18">
            <a:extLst>
              <a:ext uri="{FF2B5EF4-FFF2-40B4-BE49-F238E27FC236}">
                <a16:creationId xmlns:a16="http://schemas.microsoft.com/office/drawing/2014/main" xmlns="" id="{4C715CF0-7A52-4ABA-8699-CA2F04E82A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24889" y="1187120"/>
            <a:ext cx="1836003" cy="156863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5" name="Рисунок 18">
            <a:extLst>
              <a:ext uri="{FF2B5EF4-FFF2-40B4-BE49-F238E27FC236}">
                <a16:creationId xmlns:a16="http://schemas.microsoft.com/office/drawing/2014/main" xmlns="" id="{94B18A68-98C1-4A6B-A32E-8FBD12F11E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4889" y="4154368"/>
            <a:ext cx="1836003" cy="167945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26" name="Рисунок 18">
            <a:extLst>
              <a:ext uri="{FF2B5EF4-FFF2-40B4-BE49-F238E27FC236}">
                <a16:creationId xmlns:a16="http://schemas.microsoft.com/office/drawing/2014/main" xmlns="" id="{122664B7-6C22-4693-A486-A386135C0A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92455" y="2505555"/>
            <a:ext cx="2250364" cy="184689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362467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5" y="6301368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8"/>
            <a:ext cx="1140987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xmlns="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13736" y="1952627"/>
            <a:ext cx="5858827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07151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5" y="6301368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0" y="321108"/>
            <a:ext cx="11409879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Рисунок 73">
            <a:extLst>
              <a:ext uri="{FF2B5EF4-FFF2-40B4-BE49-F238E27FC236}">
                <a16:creationId xmlns:a16="http://schemas.microsoft.com/office/drawing/2014/main" xmlns="" id="{70087263-42A7-4590-BAC8-05B3B56A91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144" y="1666815"/>
            <a:ext cx="5867669" cy="367426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246A411-C217-426B-8DFC-6926599D0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31455" y="1155244"/>
            <a:ext cx="3574720" cy="357472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30695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21108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  <p:sp>
        <p:nvSpPr>
          <p:cNvPr id="6" name="Rectangle 193">
            <a:extLst>
              <a:ext uri="{FF2B5EF4-FFF2-40B4-BE49-F238E27FC236}">
                <a16:creationId xmlns:a16="http://schemas.microsoft.com/office/drawing/2014/main" xmlns="" id="{4A1744A1-E9BA-46DB-AE1E-F9901F701D85}"/>
              </a:ext>
            </a:extLst>
          </p:cNvPr>
          <p:cNvSpPr/>
          <p:nvPr userDrawn="1"/>
        </p:nvSpPr>
        <p:spPr>
          <a:xfrm>
            <a:off x="5969000" y="-50800"/>
            <a:ext cx="6299200" cy="6953034"/>
          </a:xfrm>
          <a:custGeom>
            <a:avLst/>
            <a:gdLst>
              <a:gd name="connsiteX0" fmla="*/ 719382 w 6616700"/>
              <a:gd name="connsiteY0" fmla="*/ 0 h 4316203"/>
              <a:gd name="connsiteX1" fmla="*/ 5897318 w 6616700"/>
              <a:gd name="connsiteY1" fmla="*/ 0 h 4316203"/>
              <a:gd name="connsiteX2" fmla="*/ 6616700 w 6616700"/>
              <a:gd name="connsiteY2" fmla="*/ 719382 h 4316203"/>
              <a:gd name="connsiteX3" fmla="*/ 6616700 w 6616700"/>
              <a:gd name="connsiteY3" fmla="*/ 4316203 h 4316203"/>
              <a:gd name="connsiteX4" fmla="*/ 6616700 w 6616700"/>
              <a:gd name="connsiteY4" fmla="*/ 4316203 h 4316203"/>
              <a:gd name="connsiteX5" fmla="*/ 0 w 6616700"/>
              <a:gd name="connsiteY5" fmla="*/ 4316203 h 4316203"/>
              <a:gd name="connsiteX6" fmla="*/ 0 w 6616700"/>
              <a:gd name="connsiteY6" fmla="*/ 4316203 h 4316203"/>
              <a:gd name="connsiteX7" fmla="*/ 0 w 6616700"/>
              <a:gd name="connsiteY7" fmla="*/ 719382 h 4316203"/>
              <a:gd name="connsiteX8" fmla="*/ 719382 w 6616700"/>
              <a:gd name="connsiteY8" fmla="*/ 0 h 43162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0 w 6688382"/>
              <a:gd name="connsiteY7" fmla="*/ 43007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940300 w 6688382"/>
              <a:gd name="connsiteY7" fmla="*/ 3564182 h 7897603"/>
              <a:gd name="connsiteX8" fmla="*/ 6688382 w 6688382"/>
              <a:gd name="connsiteY8" fmla="*/ 0 h 7897603"/>
              <a:gd name="connsiteX0" fmla="*/ 6688382 w 6688382"/>
              <a:gd name="connsiteY0" fmla="*/ 0 h 7897603"/>
              <a:gd name="connsiteX1" fmla="*/ 5897318 w 6688382"/>
              <a:gd name="connsiteY1" fmla="*/ 3581400 h 7897603"/>
              <a:gd name="connsiteX2" fmla="*/ 6616700 w 6688382"/>
              <a:gd name="connsiteY2" fmla="*/ 4300782 h 7897603"/>
              <a:gd name="connsiteX3" fmla="*/ 6616700 w 6688382"/>
              <a:gd name="connsiteY3" fmla="*/ 7897603 h 7897603"/>
              <a:gd name="connsiteX4" fmla="*/ 6616700 w 6688382"/>
              <a:gd name="connsiteY4" fmla="*/ 7897603 h 7897603"/>
              <a:gd name="connsiteX5" fmla="*/ 0 w 6688382"/>
              <a:gd name="connsiteY5" fmla="*/ 7897603 h 7897603"/>
              <a:gd name="connsiteX6" fmla="*/ 0 w 6688382"/>
              <a:gd name="connsiteY6" fmla="*/ 7897603 h 7897603"/>
              <a:gd name="connsiteX7" fmla="*/ 4102100 w 6688382"/>
              <a:gd name="connsiteY7" fmla="*/ 3805482 h 7897603"/>
              <a:gd name="connsiteX8" fmla="*/ 6688382 w 6688382"/>
              <a:gd name="connsiteY8" fmla="*/ 0 h 7897603"/>
              <a:gd name="connsiteX0" fmla="*/ 5964482 w 6616700"/>
              <a:gd name="connsiteY0" fmla="*/ 0 h 7923003"/>
              <a:gd name="connsiteX1" fmla="*/ 5897318 w 6616700"/>
              <a:gd name="connsiteY1" fmla="*/ 3606800 h 7923003"/>
              <a:gd name="connsiteX2" fmla="*/ 6616700 w 6616700"/>
              <a:gd name="connsiteY2" fmla="*/ 4326182 h 7923003"/>
              <a:gd name="connsiteX3" fmla="*/ 6616700 w 6616700"/>
              <a:gd name="connsiteY3" fmla="*/ 7923003 h 7923003"/>
              <a:gd name="connsiteX4" fmla="*/ 6616700 w 6616700"/>
              <a:gd name="connsiteY4" fmla="*/ 7923003 h 7923003"/>
              <a:gd name="connsiteX5" fmla="*/ 0 w 6616700"/>
              <a:gd name="connsiteY5" fmla="*/ 7923003 h 7923003"/>
              <a:gd name="connsiteX6" fmla="*/ 0 w 6616700"/>
              <a:gd name="connsiteY6" fmla="*/ 7923003 h 7923003"/>
              <a:gd name="connsiteX7" fmla="*/ 4102100 w 6616700"/>
              <a:gd name="connsiteY7" fmla="*/ 3830882 h 7923003"/>
              <a:gd name="connsiteX8" fmla="*/ 5964482 w 6616700"/>
              <a:gd name="connsiteY8" fmla="*/ 0 h 7923003"/>
              <a:gd name="connsiteX0" fmla="*/ 5964482 w 6621218"/>
              <a:gd name="connsiteY0" fmla="*/ 0 h 7923003"/>
              <a:gd name="connsiteX1" fmla="*/ 6621218 w 6621218"/>
              <a:gd name="connsiteY1" fmla="*/ 0 h 7923003"/>
              <a:gd name="connsiteX2" fmla="*/ 6616700 w 6621218"/>
              <a:gd name="connsiteY2" fmla="*/ 4326182 h 7923003"/>
              <a:gd name="connsiteX3" fmla="*/ 6616700 w 6621218"/>
              <a:gd name="connsiteY3" fmla="*/ 7923003 h 7923003"/>
              <a:gd name="connsiteX4" fmla="*/ 6616700 w 6621218"/>
              <a:gd name="connsiteY4" fmla="*/ 7923003 h 7923003"/>
              <a:gd name="connsiteX5" fmla="*/ 0 w 6621218"/>
              <a:gd name="connsiteY5" fmla="*/ 7923003 h 7923003"/>
              <a:gd name="connsiteX6" fmla="*/ 0 w 6621218"/>
              <a:gd name="connsiteY6" fmla="*/ 7923003 h 7923003"/>
              <a:gd name="connsiteX7" fmla="*/ 4102100 w 6621218"/>
              <a:gd name="connsiteY7" fmla="*/ 3830882 h 7923003"/>
              <a:gd name="connsiteX8" fmla="*/ 5964482 w 6621218"/>
              <a:gd name="connsiteY8" fmla="*/ 0 h 7923003"/>
              <a:gd name="connsiteX0" fmla="*/ 6046594 w 6621218"/>
              <a:gd name="connsiteY0" fmla="*/ 0 h 8070634"/>
              <a:gd name="connsiteX1" fmla="*/ 6621218 w 6621218"/>
              <a:gd name="connsiteY1" fmla="*/ 147631 h 8070634"/>
              <a:gd name="connsiteX2" fmla="*/ 6616700 w 6621218"/>
              <a:gd name="connsiteY2" fmla="*/ 4473813 h 8070634"/>
              <a:gd name="connsiteX3" fmla="*/ 6616700 w 6621218"/>
              <a:gd name="connsiteY3" fmla="*/ 8070634 h 8070634"/>
              <a:gd name="connsiteX4" fmla="*/ 6616700 w 6621218"/>
              <a:gd name="connsiteY4" fmla="*/ 8070634 h 8070634"/>
              <a:gd name="connsiteX5" fmla="*/ 0 w 6621218"/>
              <a:gd name="connsiteY5" fmla="*/ 8070634 h 8070634"/>
              <a:gd name="connsiteX6" fmla="*/ 0 w 6621218"/>
              <a:gd name="connsiteY6" fmla="*/ 8070634 h 8070634"/>
              <a:gd name="connsiteX7" fmla="*/ 4102100 w 6621218"/>
              <a:gd name="connsiteY7" fmla="*/ 3978513 h 8070634"/>
              <a:gd name="connsiteX8" fmla="*/ 6046594 w 6621218"/>
              <a:gd name="connsiteY8" fmla="*/ 0 h 8070634"/>
              <a:gd name="connsiteX0" fmla="*/ 6046594 w 6668894"/>
              <a:gd name="connsiteY0" fmla="*/ 0 h 8070634"/>
              <a:gd name="connsiteX1" fmla="*/ 6668894 w 6668894"/>
              <a:gd name="connsiteY1" fmla="*/ 76200 h 8070634"/>
              <a:gd name="connsiteX2" fmla="*/ 6616700 w 6668894"/>
              <a:gd name="connsiteY2" fmla="*/ 4473813 h 8070634"/>
              <a:gd name="connsiteX3" fmla="*/ 6616700 w 6668894"/>
              <a:gd name="connsiteY3" fmla="*/ 8070634 h 8070634"/>
              <a:gd name="connsiteX4" fmla="*/ 6616700 w 6668894"/>
              <a:gd name="connsiteY4" fmla="*/ 8070634 h 8070634"/>
              <a:gd name="connsiteX5" fmla="*/ 0 w 6668894"/>
              <a:gd name="connsiteY5" fmla="*/ 8070634 h 8070634"/>
              <a:gd name="connsiteX6" fmla="*/ 0 w 6668894"/>
              <a:gd name="connsiteY6" fmla="*/ 8070634 h 8070634"/>
              <a:gd name="connsiteX7" fmla="*/ 4102100 w 6668894"/>
              <a:gd name="connsiteY7" fmla="*/ 3978513 h 8070634"/>
              <a:gd name="connsiteX8" fmla="*/ 6046594 w 66688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241300 w 6910194"/>
              <a:gd name="connsiteY5" fmla="*/ 80706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858000 w 6910194"/>
              <a:gd name="connsiteY4" fmla="*/ 80706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70634"/>
              <a:gd name="connsiteX1" fmla="*/ 6910194 w 6910194"/>
              <a:gd name="connsiteY1" fmla="*/ 76200 h 8070634"/>
              <a:gd name="connsiteX2" fmla="*/ 6858000 w 6910194"/>
              <a:gd name="connsiteY2" fmla="*/ 4473813 h 8070634"/>
              <a:gd name="connsiteX3" fmla="*/ 6858000 w 6910194"/>
              <a:gd name="connsiteY3" fmla="*/ 8070634 h 8070634"/>
              <a:gd name="connsiteX4" fmla="*/ 6375400 w 6910194"/>
              <a:gd name="connsiteY4" fmla="*/ 5365534 h 8070634"/>
              <a:gd name="connsiteX5" fmla="*/ 1714500 w 6910194"/>
              <a:gd name="connsiteY5" fmla="*/ 6953034 h 8070634"/>
              <a:gd name="connsiteX6" fmla="*/ 0 w 6910194"/>
              <a:gd name="connsiteY6" fmla="*/ 8007134 h 8070634"/>
              <a:gd name="connsiteX7" fmla="*/ 4343400 w 6910194"/>
              <a:gd name="connsiteY7" fmla="*/ 3978513 h 8070634"/>
              <a:gd name="connsiteX8" fmla="*/ 6287894 w 6910194"/>
              <a:gd name="connsiteY8" fmla="*/ 0 h 80706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83400 w 6910194"/>
              <a:gd name="connsiteY3" fmla="*/ 63434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6375400 w 6910194"/>
              <a:gd name="connsiteY4" fmla="*/ 5365534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714500 w 6910194"/>
              <a:gd name="connsiteY5" fmla="*/ 6953034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287894 w 6910194"/>
              <a:gd name="connsiteY0" fmla="*/ 0 h 8007134"/>
              <a:gd name="connsiteX1" fmla="*/ 6910194 w 6910194"/>
              <a:gd name="connsiteY1" fmla="*/ 76200 h 8007134"/>
              <a:gd name="connsiteX2" fmla="*/ 6858000 w 6910194"/>
              <a:gd name="connsiteY2" fmla="*/ 4473813 h 8007134"/>
              <a:gd name="connsiteX3" fmla="*/ 6819900 w 6910194"/>
              <a:gd name="connsiteY3" fmla="*/ 6991134 h 8007134"/>
              <a:gd name="connsiteX4" fmla="*/ 5563994 w 6910194"/>
              <a:gd name="connsiteY4" fmla="*/ 6985000 h 8007134"/>
              <a:gd name="connsiteX5" fmla="*/ 1626994 w 6910194"/>
              <a:gd name="connsiteY5" fmla="*/ 6997700 h 8007134"/>
              <a:gd name="connsiteX6" fmla="*/ 0 w 6910194"/>
              <a:gd name="connsiteY6" fmla="*/ 8007134 h 8007134"/>
              <a:gd name="connsiteX7" fmla="*/ 4343400 w 6910194"/>
              <a:gd name="connsiteY7" fmla="*/ 3978513 h 8007134"/>
              <a:gd name="connsiteX8" fmla="*/ 6287894 w 6910194"/>
              <a:gd name="connsiteY8" fmla="*/ 0 h 8007134"/>
              <a:gd name="connsiteX0" fmla="*/ 6148194 w 6910194"/>
              <a:gd name="connsiteY0" fmla="*/ 508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48194 w 6910194"/>
              <a:gd name="connsiteY8" fmla="*/ 50800 h 7930934"/>
              <a:gd name="connsiteX0" fmla="*/ 6173594 w 6910194"/>
              <a:gd name="connsiteY0" fmla="*/ 76200 h 7930934"/>
              <a:gd name="connsiteX1" fmla="*/ 6910194 w 6910194"/>
              <a:gd name="connsiteY1" fmla="*/ 0 h 7930934"/>
              <a:gd name="connsiteX2" fmla="*/ 6858000 w 6910194"/>
              <a:gd name="connsiteY2" fmla="*/ 4397613 h 7930934"/>
              <a:gd name="connsiteX3" fmla="*/ 6819900 w 6910194"/>
              <a:gd name="connsiteY3" fmla="*/ 6914934 h 7930934"/>
              <a:gd name="connsiteX4" fmla="*/ 5563994 w 6910194"/>
              <a:gd name="connsiteY4" fmla="*/ 6908800 h 7930934"/>
              <a:gd name="connsiteX5" fmla="*/ 1626994 w 6910194"/>
              <a:gd name="connsiteY5" fmla="*/ 6921500 h 7930934"/>
              <a:gd name="connsiteX6" fmla="*/ 0 w 6910194"/>
              <a:gd name="connsiteY6" fmla="*/ 7930934 h 7930934"/>
              <a:gd name="connsiteX7" fmla="*/ 4343400 w 6910194"/>
              <a:gd name="connsiteY7" fmla="*/ 3902313 h 7930934"/>
              <a:gd name="connsiteX8" fmla="*/ 6173594 w 6910194"/>
              <a:gd name="connsiteY8" fmla="*/ 76200 h 7930934"/>
              <a:gd name="connsiteX0" fmla="*/ 6019800 w 6756400"/>
              <a:gd name="connsiteY0" fmla="*/ 76200 h 6985000"/>
              <a:gd name="connsiteX1" fmla="*/ 6756400 w 6756400"/>
              <a:gd name="connsiteY1" fmla="*/ 0 h 6985000"/>
              <a:gd name="connsiteX2" fmla="*/ 6704206 w 6756400"/>
              <a:gd name="connsiteY2" fmla="*/ 4397613 h 6985000"/>
              <a:gd name="connsiteX3" fmla="*/ 6666106 w 6756400"/>
              <a:gd name="connsiteY3" fmla="*/ 6914934 h 6985000"/>
              <a:gd name="connsiteX4" fmla="*/ 5410200 w 6756400"/>
              <a:gd name="connsiteY4" fmla="*/ 6908800 h 6985000"/>
              <a:gd name="connsiteX5" fmla="*/ 1473200 w 6756400"/>
              <a:gd name="connsiteY5" fmla="*/ 6921500 h 6985000"/>
              <a:gd name="connsiteX6" fmla="*/ 0 w 6756400"/>
              <a:gd name="connsiteY6" fmla="*/ 6985000 h 6985000"/>
              <a:gd name="connsiteX7" fmla="*/ 4189606 w 6756400"/>
              <a:gd name="connsiteY7" fmla="*/ 3902313 h 6985000"/>
              <a:gd name="connsiteX8" fmla="*/ 6019800 w 6756400"/>
              <a:gd name="connsiteY8" fmla="*/ 76200 h 69850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49530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054600 w 6299200"/>
              <a:gd name="connsiteY4" fmla="*/ 69088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46900"/>
              <a:gd name="connsiteX1" fmla="*/ 6299200 w 6299200"/>
              <a:gd name="connsiteY1" fmla="*/ 0 h 6946900"/>
              <a:gd name="connsiteX2" fmla="*/ 6247006 w 6299200"/>
              <a:gd name="connsiteY2" fmla="*/ 4397613 h 6946900"/>
              <a:gd name="connsiteX3" fmla="*/ 6208906 w 6299200"/>
              <a:gd name="connsiteY3" fmla="*/ 6914934 h 6946900"/>
              <a:gd name="connsiteX4" fmla="*/ 5245100 w 6299200"/>
              <a:gd name="connsiteY4" fmla="*/ 6934200 h 6946900"/>
              <a:gd name="connsiteX5" fmla="*/ 1016000 w 6299200"/>
              <a:gd name="connsiteY5" fmla="*/ 6921500 h 6946900"/>
              <a:gd name="connsiteX6" fmla="*/ 0 w 6299200"/>
              <a:gd name="connsiteY6" fmla="*/ 6946900 h 6946900"/>
              <a:gd name="connsiteX7" fmla="*/ 3732406 w 6299200"/>
              <a:gd name="connsiteY7" fmla="*/ 3902313 h 6946900"/>
              <a:gd name="connsiteX8" fmla="*/ 5562600 w 6299200"/>
              <a:gd name="connsiteY8" fmla="*/ 76200 h 6946900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1016000 w 6299200"/>
              <a:gd name="connsiteY5" fmla="*/ 69215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562600 w 6299200"/>
              <a:gd name="connsiteY0" fmla="*/ 762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76200 h 6953034"/>
              <a:gd name="connsiteX0" fmla="*/ 5613400 w 6299200"/>
              <a:gd name="connsiteY0" fmla="*/ 12700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613400 w 6299200"/>
              <a:gd name="connsiteY8" fmla="*/ 12700 h 6953034"/>
              <a:gd name="connsiteX0" fmla="*/ 5562600 w 6299200"/>
              <a:gd name="connsiteY0" fmla="*/ 45719 h 6953034"/>
              <a:gd name="connsiteX1" fmla="*/ 6299200 w 6299200"/>
              <a:gd name="connsiteY1" fmla="*/ 0 h 6953034"/>
              <a:gd name="connsiteX2" fmla="*/ 6247006 w 6299200"/>
              <a:gd name="connsiteY2" fmla="*/ 4397613 h 6953034"/>
              <a:gd name="connsiteX3" fmla="*/ 6247006 w 6299200"/>
              <a:gd name="connsiteY3" fmla="*/ 6953034 h 6953034"/>
              <a:gd name="connsiteX4" fmla="*/ 5245100 w 6299200"/>
              <a:gd name="connsiteY4" fmla="*/ 6934200 h 6953034"/>
              <a:gd name="connsiteX5" fmla="*/ 825500 w 6299200"/>
              <a:gd name="connsiteY5" fmla="*/ 6946900 h 6953034"/>
              <a:gd name="connsiteX6" fmla="*/ 0 w 6299200"/>
              <a:gd name="connsiteY6" fmla="*/ 6946900 h 6953034"/>
              <a:gd name="connsiteX7" fmla="*/ 3732406 w 6299200"/>
              <a:gd name="connsiteY7" fmla="*/ 3902313 h 6953034"/>
              <a:gd name="connsiteX8" fmla="*/ 5562600 w 6299200"/>
              <a:gd name="connsiteY8" fmla="*/ 45719 h 695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99200" h="6953034">
                <a:moveTo>
                  <a:pt x="5562600" y="45719"/>
                </a:moveTo>
                <a:lnTo>
                  <a:pt x="6299200" y="0"/>
                </a:lnTo>
                <a:lnTo>
                  <a:pt x="6247006" y="4397613"/>
                </a:lnTo>
                <a:lnTo>
                  <a:pt x="6247006" y="6953034"/>
                </a:lnTo>
                <a:lnTo>
                  <a:pt x="5245100" y="6934200"/>
                </a:lnTo>
                <a:lnTo>
                  <a:pt x="825500" y="6946900"/>
                </a:lnTo>
                <a:lnTo>
                  <a:pt x="0" y="6946900"/>
                </a:lnTo>
                <a:lnTo>
                  <a:pt x="3732406" y="3902313"/>
                </a:lnTo>
                <a:lnTo>
                  <a:pt x="5562600" y="45719"/>
                </a:lnTo>
                <a:close/>
              </a:path>
            </a:pathLst>
          </a:custGeom>
          <a:gradFill flip="none" rotWithShape="1">
            <a:gsLst>
              <a:gs pos="5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132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ru-RU" sz="45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2AC4948-A7ED-43AE-9AE1-1034D401D0F5}"/>
              </a:ext>
            </a:extLst>
          </p:cNvPr>
          <p:cNvSpPr/>
          <p:nvPr userDrawn="1"/>
        </p:nvSpPr>
        <p:spPr>
          <a:xfrm>
            <a:off x="8433880" y="2996120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Freeform 131">
            <a:extLst>
              <a:ext uri="{FF2B5EF4-FFF2-40B4-BE49-F238E27FC236}">
                <a16:creationId xmlns:a16="http://schemas.microsoft.com/office/drawing/2014/main" xmlns="" id="{E271C5CC-6FD4-43ED-B7ED-2988CB8AA1B6}"/>
              </a:ext>
            </a:extLst>
          </p:cNvPr>
          <p:cNvSpPr>
            <a:spLocks/>
          </p:cNvSpPr>
          <p:nvPr userDrawn="1"/>
        </p:nvSpPr>
        <p:spPr bwMode="auto">
          <a:xfrm>
            <a:off x="1534322" y="1250045"/>
            <a:ext cx="9618660" cy="6113975"/>
          </a:xfrm>
          <a:custGeom>
            <a:avLst/>
            <a:gdLst>
              <a:gd name="connsiteX0" fmla="*/ 9162777 w 9367131"/>
              <a:gd name="connsiteY0" fmla="*/ 0 h 5954094"/>
              <a:gd name="connsiteX1" fmla="*/ 9367131 w 9367131"/>
              <a:gd name="connsiteY1" fmla="*/ 482672 h 5954094"/>
              <a:gd name="connsiteX2" fmla="*/ 9171075 w 9367131"/>
              <a:gd name="connsiteY2" fmla="*/ 482672 h 5954094"/>
              <a:gd name="connsiteX3" fmla="*/ 8258220 w 9367131"/>
              <a:gd name="connsiteY3" fmla="*/ 2548006 h 5954094"/>
              <a:gd name="connsiteX4" fmla="*/ 4343320 w 9367131"/>
              <a:gd name="connsiteY4" fmla="*/ 5954094 h 5954094"/>
              <a:gd name="connsiteX5" fmla="*/ 0 w 9367131"/>
              <a:gd name="connsiteY5" fmla="*/ 5954094 h 5954094"/>
              <a:gd name="connsiteX6" fmla="*/ 7459473 w 9367131"/>
              <a:gd name="connsiteY6" fmla="*/ 2548006 h 5954094"/>
              <a:gd name="connsiteX7" fmla="*/ 7459472 w 9367131"/>
              <a:gd name="connsiteY7" fmla="*/ 2548006 h 5954094"/>
              <a:gd name="connsiteX8" fmla="*/ 8735395 w 9367131"/>
              <a:gd name="connsiteY8" fmla="*/ 500929 h 5954094"/>
              <a:gd name="connsiteX9" fmla="*/ 8535189 w 9367131"/>
              <a:gd name="connsiteY9" fmla="*/ 500929 h 5954094"/>
              <a:gd name="connsiteX10" fmla="*/ 9162777 w 9367131"/>
              <a:gd name="connsiteY10" fmla="*/ 0 h 595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367131" h="5954094">
                <a:moveTo>
                  <a:pt x="9162777" y="0"/>
                </a:moveTo>
                <a:lnTo>
                  <a:pt x="9367131" y="482672"/>
                </a:lnTo>
                <a:lnTo>
                  <a:pt x="9171075" y="482672"/>
                </a:lnTo>
                <a:lnTo>
                  <a:pt x="8258220" y="2548006"/>
                </a:lnTo>
                <a:lnTo>
                  <a:pt x="4343320" y="5954094"/>
                </a:lnTo>
                <a:lnTo>
                  <a:pt x="0" y="5954094"/>
                </a:lnTo>
                <a:lnTo>
                  <a:pt x="7459473" y="2548006"/>
                </a:lnTo>
                <a:lnTo>
                  <a:pt x="7459472" y="2548006"/>
                </a:lnTo>
                <a:lnTo>
                  <a:pt x="8735395" y="500929"/>
                </a:lnTo>
                <a:lnTo>
                  <a:pt x="8535189" y="500929"/>
                </a:lnTo>
                <a:lnTo>
                  <a:pt x="9162777" y="0"/>
                </a:lnTo>
                <a:close/>
              </a:path>
            </a:pathLst>
          </a:custGeom>
          <a:pattFill prst="pct75">
            <a:fgClr>
              <a:schemeClr val="accent2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>
            <a:glow>
              <a:schemeClr val="bg1"/>
            </a:glow>
            <a:outerShdw sx="1000" sy="1000" algn="ctr" rotWithShape="0">
              <a:srgbClr val="367CFF"/>
            </a:outerShdw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sz="450" b="1" ker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C96F624-DDCD-4056-84D4-FE5406A64CE8}"/>
              </a:ext>
            </a:extLst>
          </p:cNvPr>
          <p:cNvSpPr/>
          <p:nvPr userDrawn="1"/>
        </p:nvSpPr>
        <p:spPr>
          <a:xfrm>
            <a:off x="5982511" y="3988341"/>
            <a:ext cx="758757" cy="564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43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323">
          <p15:clr>
            <a:srgbClr val="FBAE40"/>
          </p15:clr>
        </p15:guide>
        <p15:guide id="6" orient="horz" pos="40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5" y="6301368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22671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90590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22A43EE-37ED-0EF7-321F-44564C1CAB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3567" y="392400"/>
            <a:ext cx="6073200" cy="6073200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lang="ru-RU" dirty="0"/>
            </a:lvl1pPr>
          </a:lstStyle>
          <a:p>
            <a:pPr lvl="0"/>
            <a:endParaRPr lang="ru-RU" dirty="0"/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xmlns="" id="{C9F3DF9A-CE02-4255-B548-04105BD12D05}"/>
              </a:ext>
            </a:extLst>
          </p:cNvPr>
          <p:cNvSpPr txBox="1">
            <a:spLocks/>
          </p:cNvSpPr>
          <p:nvPr userDrawn="1"/>
        </p:nvSpPr>
        <p:spPr>
          <a:xfrm>
            <a:off x="348005" y="6301368"/>
            <a:ext cx="3918857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l"/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</a:rPr>
              <a:t>Digital IT pitch-deck PowerPoint bundle</a:t>
            </a:r>
            <a:endParaRPr lang="ru-RU" sz="1200" b="0" dirty="0">
              <a:solidFill>
                <a:schemeClr val="bg1">
                  <a:lumMod val="50000"/>
                </a:schemeClr>
              </a:solidFill>
              <a:latin typeface="Oswald Light" pitchFamily="2" charset="-52"/>
              <a:ea typeface="VTB Group Cond Book" panose="020B0506050504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6D9672F9-D3F0-49A0-A560-790BBA201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22671"/>
            <a:ext cx="105156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xmlns="" id="{C8463A09-EFBC-41F3-A46D-0A18C43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631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r">
              <a:defRPr lang="ru-RU" sz="1200" b="0" i="0" smtClean="0">
                <a:solidFill>
                  <a:schemeClr val="bg1">
                    <a:lumMod val="50000"/>
                  </a:schemeClr>
                </a:solidFill>
                <a:latin typeface="Oswald Light" pitchFamily="2" charset="-52"/>
                <a:ea typeface="VTB Group Cond Book" panose="020B0506050504020204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0"/>
              </a:spcBef>
            </a:pPr>
            <a:fld id="{373AE3C4-C2A6-4DCD-9963-3D7F259FD580}" type="slidenum">
              <a:rPr lang="ru-RU" smtClean="0"/>
              <a:pPr>
                <a:lnSpc>
                  <a:spcPct val="90000"/>
                </a:lnSpc>
                <a:spcBef>
                  <a:spcPct val="0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7969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D85FC0D-9464-4538-8E32-A864AF617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5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61" r:id="rId3"/>
    <p:sldLayoutId id="2147483650" r:id="rId4"/>
    <p:sldLayoutId id="2147483684" r:id="rId5"/>
    <p:sldLayoutId id="2147483688" r:id="rId6"/>
    <p:sldLayoutId id="2147483683" r:id="rId7"/>
    <p:sldLayoutId id="2147483675" r:id="rId8"/>
    <p:sldLayoutId id="2147483690" r:id="rId9"/>
    <p:sldLayoutId id="2147483689" r:id="rId10"/>
    <p:sldLayoutId id="2147483677" r:id="rId11"/>
    <p:sldLayoutId id="2147483692" r:id="rId12"/>
    <p:sldLayoutId id="2147483678" r:id="rId13"/>
    <p:sldLayoutId id="2147483693" r:id="rId14"/>
    <p:sldLayoutId id="2147483676" r:id="rId15"/>
    <p:sldLayoutId id="2147483674" r:id="rId16"/>
    <p:sldLayoutId id="2147483680" r:id="rId17"/>
    <p:sldLayoutId id="2147483694" r:id="rId18"/>
    <p:sldLayoutId id="2147483681" r:id="rId19"/>
    <p:sldLayoutId id="2147483682" r:id="rId20"/>
    <p:sldLayoutId id="2147483679" r:id="rId21"/>
    <p:sldLayoutId id="214748368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7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b="1">
              <a:solidFill>
                <a:srgbClr val="073E87"/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6" y="6250167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smtClean="0">
                <a:solidFill>
                  <a:srgbClr val="073E87"/>
                </a:solidFill>
                <a:latin typeface="Arial" pitchFamily="34" charset="0"/>
              </a:rPr>
              <a:t>1</a:t>
            </a:r>
            <a:endParaRPr lang="ru-RU" b="1">
              <a:solidFill>
                <a:srgbClr val="073E87"/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2" y="6250166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E945BD-31CE-4D6A-ACDC-4EAB9925176C}" type="slidenum">
              <a:rPr lang="ru-RU" b="1" smtClean="0">
                <a:solidFill>
                  <a:srgbClr val="073E87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b="1">
              <a:solidFill>
                <a:srgbClr val="073E87"/>
              </a:solidFill>
              <a:latin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8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7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18933E6-A6B2-4DAC-B715-31603369B5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Rounded Rectangle 113">
            <a:extLst>
              <a:ext uri="{FF2B5EF4-FFF2-40B4-BE49-F238E27FC236}">
                <a16:creationId xmlns:a16="http://schemas.microsoft.com/office/drawing/2014/main" xmlns="" id="{3186CA85-2BF4-4F2E-AA61-4BFCF5D056C3}"/>
              </a:ext>
            </a:extLst>
          </p:cNvPr>
          <p:cNvSpPr/>
          <p:nvPr/>
        </p:nvSpPr>
        <p:spPr>
          <a:xfrm>
            <a:off x="2251881" y="4009253"/>
            <a:ext cx="8202304" cy="1673700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215900" dist="139700" dir="6060000" sx="86000" sy="86000" algn="ctr" rotWithShape="0">
              <a:schemeClr val="tx1">
                <a:lumMod val="75000"/>
                <a:lumOff val="25000"/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000" b="1" dirty="0" smtClean="0"/>
              <a:t>Докладчик: Заместитель руководителя 2-ОБК</a:t>
            </a:r>
          </a:p>
          <a:p>
            <a:pPr algn="ctr"/>
            <a:r>
              <a:rPr lang="ru-RU" sz="3000" b="1" dirty="0" smtClean="0"/>
              <a:t>Департамента бюджетно-финансового контроля  </a:t>
            </a:r>
          </a:p>
          <a:p>
            <a:pPr algn="ctr"/>
            <a:r>
              <a:rPr lang="ru-RU" sz="3000" b="1" dirty="0" smtClean="0"/>
              <a:t>Коженкин Евгений Александрович</a:t>
            </a:r>
          </a:p>
          <a:p>
            <a:pPr algn="ctr"/>
            <a:r>
              <a:rPr lang="ru-RU" sz="3200" b="1" i="1" dirty="0" smtClean="0"/>
              <a:t>                     </a:t>
            </a:r>
            <a:endParaRPr lang="ru-RU" sz="32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45A49915-C647-453A-AF57-A1E08E8E46DF}"/>
              </a:ext>
            </a:extLst>
          </p:cNvPr>
          <p:cNvSpPr txBox="1">
            <a:spLocks/>
          </p:cNvSpPr>
          <p:nvPr/>
        </p:nvSpPr>
        <p:spPr>
          <a:xfrm>
            <a:off x="4081454" y="5900459"/>
            <a:ext cx="421638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accent2"/>
                </a:solidFill>
                <a:latin typeface="VTB Group Cond" panose="020B0506050504020204" pitchFamily="34" charset="0"/>
                <a:ea typeface="VTB Group Cond" panose="020B0506050504020204" pitchFamily="34" charset="0"/>
                <a:cs typeface="+mj-cs"/>
              </a:defRPr>
            </a:lvl1pPr>
          </a:lstStyle>
          <a:p>
            <a:pPr algn="ctr"/>
            <a:r>
              <a:rPr lang="ru-RU" sz="2000" b="0" dirty="0" smtClean="0">
                <a:solidFill>
                  <a:schemeClr val="tx1"/>
                </a:solidFill>
                <a:latin typeface="+mn-lt"/>
                <a:ea typeface="VTB Group Cond Book" panose="020B0506050504020204" pitchFamily="34" charset="77"/>
              </a:rPr>
              <a:t>г. Якутск, март 2026 г.</a:t>
            </a:r>
            <a:endParaRPr lang="ru-RU" sz="2000" b="0" dirty="0">
              <a:solidFill>
                <a:schemeClr val="tx1"/>
              </a:solidFill>
              <a:latin typeface="+mn-lt"/>
              <a:ea typeface="VTB Group Cond Book" panose="020B0506050504020204" pitchFamily="34" charset="77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63FD6B58-9479-42C7-937E-7795DD3466AF}"/>
              </a:ext>
            </a:extLst>
          </p:cNvPr>
          <p:cNvSpPr/>
          <p:nvPr/>
        </p:nvSpPr>
        <p:spPr>
          <a:xfrm>
            <a:off x="5218" y="0"/>
            <a:ext cx="12181567" cy="3606268"/>
          </a:xfrm>
          <a:prstGeom prst="rect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3">
                  <a:alpha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xmlns="" id="{FE8DDA79-9B22-48D3-AF30-2E5244094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469" y="1020947"/>
            <a:ext cx="10436352" cy="1588127"/>
          </a:xfrm>
        </p:spPr>
        <p:txBody>
          <a:bodyPr/>
          <a:lstStyle/>
          <a:p>
            <a:r>
              <a:rPr lang="ru-RU" sz="3500" b="1" dirty="0" smtClean="0"/>
              <a:t>Основные нарушения законодательства о контрактной системе в сфере закупок,</a:t>
            </a:r>
            <a:br>
              <a:rPr lang="ru-RU" sz="3500" b="1" dirty="0" smtClean="0"/>
            </a:br>
            <a:r>
              <a:rPr lang="ru-RU" sz="3500" b="1" dirty="0" smtClean="0"/>
              <a:t>выявляемые органом ВГФК</a:t>
            </a:r>
            <a:endParaRPr lang="ru-RU" sz="3500" b="1" dirty="0"/>
          </a:p>
        </p:txBody>
      </p:sp>
      <p:pic>
        <p:nvPicPr>
          <p:cNvPr id="29" name="Рисунок 28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91611" y="163774"/>
            <a:ext cx="1800000" cy="1800000"/>
          </a:xfrm>
          <a:prstGeom prst="ellipse">
            <a:avLst/>
          </a:prstGeom>
        </p:spPr>
      </p:pic>
      <p:pic>
        <p:nvPicPr>
          <p:cNvPr id="30" name="Рисунок 29" descr="1200px-coat-of-arms-of-sakha-yakutiasvg_resize_w1100_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744" y="150778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10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04" y="854579"/>
            <a:ext cx="10160949" cy="527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941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8" y="2196269"/>
            <a:ext cx="9877777" cy="392989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Медикаментозные </a:t>
            </a:r>
            <a:r>
              <a:rPr lang="ru-RU" dirty="0"/>
              <a:t>средства — в соответствии с порядком, прописанным в приказе Минздрава РФ от </a:t>
            </a:r>
            <a:r>
              <a:rPr lang="ru-RU" b="1" dirty="0"/>
              <a:t>19.12.2019 № 1064н</a:t>
            </a:r>
            <a:r>
              <a:rPr lang="ru-RU" dirty="0"/>
              <a:t>.</a:t>
            </a:r>
          </a:p>
          <a:p>
            <a:pPr lvl="0"/>
            <a:r>
              <a:rPr lang="ru-RU" dirty="0"/>
              <a:t>Медицинские изделия — в порядке, предусмотренном приказом Минздрава России от </a:t>
            </a:r>
            <a:r>
              <a:rPr lang="ru-RU" b="1" dirty="0"/>
              <a:t>15.05.2020 № 450н</a:t>
            </a:r>
            <a:r>
              <a:rPr lang="ru-RU" dirty="0"/>
              <a:t> «Об утверждении порядка определения начальной (максимальной) цены контракта, цены контракта, заключаемого с единственным поставщиком (подрядчиком, исполнителем), и начальной цены единицы товара, работы, услуги при осуществлении закупок медицинских изделий» (за исключением </a:t>
            </a:r>
            <a:r>
              <a:rPr lang="ru-RU" dirty="0" err="1"/>
              <a:t>гособоронзаказа</a:t>
            </a:r>
            <a:r>
              <a:rPr lang="ru-RU" dirty="0"/>
              <a:t> и радиоэлектронной продукции, это если связано с ограничением на допуск из иностранных гос-в. Обратить внимание на документ – расчет цены и правильного установления срока гарантии на медизделие.</a:t>
            </a:r>
          </a:p>
          <a:p>
            <a:pPr lvl="0"/>
            <a:r>
              <a:rPr lang="ru-RU" dirty="0"/>
              <a:t>Отдельные виды медоборудования — в соответствии с постановлением Правительства РФ от </a:t>
            </a:r>
            <a:r>
              <a:rPr lang="ru-RU" b="1" dirty="0"/>
              <a:t>03.11.2011 № 881 </a:t>
            </a:r>
            <a:r>
              <a:rPr lang="ru-RU" dirty="0"/>
              <a:t>(обязательно, если НМЦК свыше 500 тыс.руб., если менее – тоже могут, но не обязаны).</a:t>
            </a:r>
          </a:p>
          <a:p>
            <a:pPr lvl="0"/>
            <a:r>
              <a:rPr lang="ru-RU" dirty="0"/>
              <a:t>Охранные услуги — в порядке, изложенном в приказе </a:t>
            </a:r>
            <a:r>
              <a:rPr lang="ru-RU" dirty="0" err="1"/>
              <a:t>Росгвардии</a:t>
            </a:r>
            <a:r>
              <a:rPr lang="ru-RU" dirty="0"/>
              <a:t> от </a:t>
            </a:r>
            <a:r>
              <a:rPr lang="ru-RU" b="1" dirty="0"/>
              <a:t>15.02.2021 № 45</a:t>
            </a:r>
            <a:r>
              <a:rPr lang="ru-RU" dirty="0" smtClean="0"/>
              <a:t>.</a:t>
            </a:r>
          </a:p>
          <a:p>
            <a:pPr lvl="0"/>
            <a:r>
              <a:rPr lang="ru-RU" dirty="0" smtClean="0"/>
              <a:t>Определение </a:t>
            </a:r>
            <a:r>
              <a:rPr lang="ru-RU" dirty="0"/>
              <a:t>начальной (максимальной) цены контракта, цены контракта, заключаемого с единственным поставщиком (подрядчиком, исполнителем), начальной цены единицы товара, работы, услуги при осуществлении закупок топлива моторного, включая автомобильный и авиационный бензин </a:t>
            </a:r>
            <a:r>
              <a:rPr lang="ru-RU" dirty="0" smtClean="0"/>
              <a:t>– в порядке, изложенном </a:t>
            </a:r>
            <a:r>
              <a:rPr lang="ru-RU" dirty="0"/>
              <a:t>приказом ФАС России от </a:t>
            </a:r>
            <a:r>
              <a:rPr lang="ru-RU" b="1" dirty="0"/>
              <a:t>22.11.2024 № </a:t>
            </a:r>
            <a:r>
              <a:rPr lang="ru-RU" b="1" dirty="0" smtClean="0"/>
              <a:t>894/24.</a:t>
            </a:r>
            <a:endParaRPr lang="ru-RU" dirty="0"/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11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>Основные нарушения, </a:t>
            </a:r>
            <a:br>
              <a:rPr lang="ru-RU" sz="2000" dirty="0"/>
            </a:br>
            <a:r>
              <a:rPr lang="ru-RU" sz="2000" dirty="0"/>
              <a:t>выявляемые проверками определения и обоснования НМЦК</a:t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Некоторые </a:t>
            </a:r>
            <a:r>
              <a:rPr lang="ru-RU" sz="2000" dirty="0"/>
              <a:t>закупки имеют особенности расчета и обоснования НМЦК</a:t>
            </a:r>
            <a:r>
              <a:rPr lang="ru-RU" sz="2000" dirty="0" smtClean="0"/>
              <a:t>: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524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12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65" y="1093862"/>
            <a:ext cx="9810572" cy="503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111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13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26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240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8" y="1743342"/>
            <a:ext cx="9877777" cy="4382821"/>
          </a:xfrm>
        </p:spPr>
        <p:txBody>
          <a:bodyPr>
            <a:normAutofit fontScale="85000" lnSpcReduction="10000"/>
          </a:bodyPr>
          <a:lstStyle/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Несвоевременное представление бухгалтерской отчетности;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принимаются к бухгалтерскому учету документы, которыми оформлены не имевшие места факты хозяйственной жизни, а также производится списание горюче-смазочных материалов в отсутствие в установленном порядке оформленных оправдательных документов;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не взыскивается дебиторская задолженность, числящаяся за уволенным работником;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операция по выбытию материальных запасов не оформляется бухгалтерскими записями;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допускается нарушение порядка составления, утверждения и ведения бюджетных смет, искажение формы бухгалтерской отчетности;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отдельными учреждениями допускается переплата по налогам и сборам, оплачиваются штрафы и пени за несвоевременную уплату налогов и сборов;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в авансовых отчетах отсутствуют обязательные реквизиты первичного учета документа, в </a:t>
            </a:r>
            <a:r>
              <a:rPr lang="ru-RU" dirty="0" err="1">
                <a:latin typeface="Arial Narrow" panose="020B0606020202030204" pitchFamily="34" charset="0"/>
              </a:rPr>
              <a:t>т.ч</a:t>
            </a:r>
            <a:r>
              <a:rPr lang="ru-RU" dirty="0">
                <a:latin typeface="Arial Narrow" panose="020B0606020202030204" pitchFamily="34" charset="0"/>
              </a:rPr>
              <a:t>.: нумерация, дата составления, назначение аванса, бухгалтерские записи, количество приложенных документов, подписи главного бухгалтера, подписи подотчетных лиц; </a:t>
            </a:r>
          </a:p>
          <a:p>
            <a:pPr marL="342900" lvl="0" indent="-342900" hangingPunct="0">
              <a:buFont typeface="Wingdings" panose="05000000000000000000" pitchFamily="2" charset="2"/>
              <a:buChar char="Ø"/>
            </a:pPr>
            <a:r>
              <a:rPr lang="ru-RU" dirty="0" smtClean="0">
                <a:latin typeface="Arial Narrow" panose="020B0606020202030204" pitchFamily="34" charset="0"/>
              </a:rPr>
              <a:t>оприходование </a:t>
            </a:r>
            <a:r>
              <a:rPr lang="ru-RU" dirty="0">
                <a:latin typeface="Arial Narrow" panose="020B0606020202030204" pitchFamily="34" charset="0"/>
              </a:rPr>
              <a:t>в бухгалтерском учете продукции, в отсутствие </a:t>
            </a:r>
            <a:r>
              <a:rPr lang="ru-RU" dirty="0" smtClean="0">
                <a:latin typeface="Arial Narrow" panose="020B0606020202030204" pitchFamily="34" charset="0"/>
              </a:rPr>
              <a:t>поставки.</a:t>
            </a:r>
            <a:endParaRPr lang="ru-RU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14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Нарушения по ведению бухгалтерского учета:</a:t>
            </a:r>
            <a:br>
              <a:rPr lang="ru-RU" sz="20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619588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D56F090D-4C53-4EA9-AC65-323E72B8F7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4AC8A24-0275-A841-8427-61B29D60BF4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98000">
                <a:schemeClr val="accent2">
                  <a:lumMod val="75000"/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Title 1">
            <a:extLst>
              <a:ext uri="{FF2B5EF4-FFF2-40B4-BE49-F238E27FC236}">
                <a16:creationId xmlns:a16="http://schemas.microsoft.com/office/drawing/2014/main" xmlns="" id="{0E521987-917F-9340-84BB-D27CD9721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58003"/>
            <a:ext cx="12192001" cy="1311000"/>
          </a:xfrm>
        </p:spPr>
        <p:txBody>
          <a:bodyPr/>
          <a:lstStyle/>
          <a:p>
            <a:pPr algn="ctr"/>
            <a:r>
              <a:rPr lang="ru-RU" sz="8799" b="0" dirty="0" smtClean="0">
                <a:solidFill>
                  <a:schemeClr val="bg1"/>
                </a:solidFill>
                <a:latin typeface="+mj-lt"/>
                <a:ea typeface="VTB Group Cond Book" panose="020B0506050504020204" pitchFamily="34" charset="77"/>
              </a:rPr>
              <a:t>Спасибо за внимание!</a:t>
            </a:r>
            <a:endParaRPr lang="ru-RU" sz="8799" b="0" dirty="0">
              <a:solidFill>
                <a:schemeClr val="bg1"/>
              </a:solidFill>
              <a:latin typeface="+mj-lt"/>
              <a:ea typeface="VTB Group Cond Book" panose="020B050605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997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89">
            <a:extLst>
              <a:ext uri="{FF2B5EF4-FFF2-40B4-BE49-F238E27FC236}">
                <a16:creationId xmlns:a16="http://schemas.microsoft.com/office/drawing/2014/main" xmlns="" id="{D9D26434-EA57-B947-A355-DD9C43A9BF65}"/>
              </a:ext>
            </a:extLst>
          </p:cNvPr>
          <p:cNvSpPr/>
          <p:nvPr/>
        </p:nvSpPr>
        <p:spPr>
          <a:xfrm>
            <a:off x="366079" y="1425787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98" b="1" dirty="0">
                <a:solidFill>
                  <a:schemeClr val="accent3">
                    <a:lumMod val="75000"/>
                  </a:schemeClr>
                </a:solidFill>
                <a:latin typeface="+mj-lt"/>
                <a:ea typeface="VTB Group Cond Demi Bold" panose="020B0506050504020204" pitchFamily="34" charset="77"/>
              </a:rPr>
              <a:t>1</a:t>
            </a:r>
            <a:endParaRPr lang="ru-RU" sz="18998" b="1" dirty="0">
              <a:solidFill>
                <a:schemeClr val="accent3">
                  <a:lumMod val="75000"/>
                </a:schemeClr>
              </a:solidFill>
              <a:latin typeface="+mj-lt"/>
              <a:ea typeface="VTB Group Cond Demi Bold" panose="020B0506050504020204" pitchFamily="34" charset="77"/>
            </a:endParaRPr>
          </a:p>
        </p:txBody>
      </p:sp>
      <p:sp>
        <p:nvSpPr>
          <p:cNvPr id="26" name="Прямоугольник 89">
            <a:extLst>
              <a:ext uri="{FF2B5EF4-FFF2-40B4-BE49-F238E27FC236}">
                <a16:creationId xmlns:a16="http://schemas.microsoft.com/office/drawing/2014/main" xmlns="" id="{1321A889-6000-D44C-81CF-DF77430B04A8}"/>
              </a:ext>
            </a:extLst>
          </p:cNvPr>
          <p:cNvSpPr/>
          <p:nvPr/>
        </p:nvSpPr>
        <p:spPr>
          <a:xfrm>
            <a:off x="4078951" y="1425787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98" b="1" dirty="0">
                <a:solidFill>
                  <a:schemeClr val="accent3"/>
                </a:solidFill>
                <a:latin typeface="+mj-lt"/>
                <a:ea typeface="VTB Group Cond Demi Bold" panose="020B0506050504020204" pitchFamily="34" charset="77"/>
              </a:rPr>
              <a:t>2</a:t>
            </a:r>
            <a:endParaRPr lang="ru-RU" sz="18998" b="1" dirty="0">
              <a:solidFill>
                <a:schemeClr val="accent3"/>
              </a:solidFill>
              <a:latin typeface="+mj-lt"/>
              <a:ea typeface="VTB Group Cond Demi Bold" panose="020B0506050504020204" pitchFamily="34" charset="77"/>
            </a:endParaRPr>
          </a:p>
        </p:txBody>
      </p:sp>
      <p:sp>
        <p:nvSpPr>
          <p:cNvPr id="27" name="Прямоугольник 89">
            <a:extLst>
              <a:ext uri="{FF2B5EF4-FFF2-40B4-BE49-F238E27FC236}">
                <a16:creationId xmlns:a16="http://schemas.microsoft.com/office/drawing/2014/main" xmlns="" id="{B53E7CAC-8E76-0D41-A6D5-D12B7497D66C}"/>
              </a:ext>
            </a:extLst>
          </p:cNvPr>
          <p:cNvSpPr/>
          <p:nvPr/>
        </p:nvSpPr>
        <p:spPr>
          <a:xfrm>
            <a:off x="7401583" y="1425787"/>
            <a:ext cx="1650752" cy="30158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30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998" b="1" dirty="0">
                <a:solidFill>
                  <a:schemeClr val="accent3"/>
                </a:solidFill>
                <a:latin typeface="+mj-lt"/>
                <a:ea typeface="VTB Group Cond Demi Bold" panose="020B0506050504020204" pitchFamily="34" charset="77"/>
              </a:rPr>
              <a:t>3</a:t>
            </a:r>
            <a:endParaRPr lang="ru-RU" sz="18998" b="1" dirty="0">
              <a:solidFill>
                <a:schemeClr val="accent3"/>
              </a:solidFill>
              <a:latin typeface="+mj-lt"/>
              <a:ea typeface="VTB Group Cond Demi Bold" panose="020B0506050504020204" pitchFamily="34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14C3ACB-0164-7845-ADE5-96D3BEC8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40563"/>
            <a:ext cx="11077726" cy="97872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sz="3200" b="1" dirty="0" smtClean="0"/>
              <a:t>Министерство финансов Республики Саха (Якутия) полномочия по контролю: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xmlns="" id="{C2DFD1A4-A2BA-4131-9143-9C232E6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0797" y="6296215"/>
            <a:ext cx="2743200" cy="276999"/>
          </a:xfrm>
          <a:prstGeom prst="rect">
            <a:avLst/>
          </a:prstGeom>
        </p:spPr>
        <p:txBody>
          <a:bodyPr/>
          <a:lstStyle/>
          <a:p>
            <a:fld id="{373AE3C4-C2A6-4DCD-9963-3D7F259FD58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8C78E8-FA72-3645-A91E-C516548C12F3}"/>
              </a:ext>
            </a:extLst>
          </p:cNvPr>
          <p:cNvSpPr txBox="1"/>
          <p:nvPr/>
        </p:nvSpPr>
        <p:spPr>
          <a:xfrm>
            <a:off x="1082031" y="4449171"/>
            <a:ext cx="286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2000" dirty="0" smtClean="0"/>
              <a:t>Внутренний государственный финансовый контроль</a:t>
            </a:r>
            <a:endParaRPr lang="en-US" sz="2000" dirty="0">
              <a:ea typeface="VTB Group Cond Book" panose="020B0506050504020204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0B3C1B3-F652-4A42-B12A-A61A8AD117F9}"/>
              </a:ext>
            </a:extLst>
          </p:cNvPr>
          <p:cNvSpPr txBox="1"/>
          <p:nvPr/>
        </p:nvSpPr>
        <p:spPr>
          <a:xfrm>
            <a:off x="4299045" y="4503763"/>
            <a:ext cx="3452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1600" dirty="0" smtClean="0"/>
              <a:t>Контроль в сфере закупок товаров, работ, услуг для обеспечения государственных нужд в соответствии с частью 3 статьи 99 Федерального закона № 44-ФЗ (процедурный контроль) </a:t>
            </a:r>
            <a:endParaRPr lang="en-US" sz="1600" dirty="0">
              <a:ea typeface="VTB Group Cond Book" panose="020B0506050504020204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20992B8-A65B-734A-B421-CC94F0BBAA24}"/>
              </a:ext>
            </a:extLst>
          </p:cNvPr>
          <p:cNvSpPr txBox="1"/>
          <p:nvPr/>
        </p:nvSpPr>
        <p:spPr>
          <a:xfrm>
            <a:off x="7982459" y="4548097"/>
            <a:ext cx="3574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31"/>
            <a:r>
              <a:rPr lang="ru-RU" sz="1600" dirty="0" smtClean="0"/>
              <a:t>Контроль в сфере закупок товаров, работ, услуг для обеспечения государственных нужд в соответствии с частью 8 статьи 99 </a:t>
            </a:r>
            <a:r>
              <a:rPr lang="ru-RU" sz="1600" dirty="0"/>
              <a:t>Федерального закона № 44-ФЗ </a:t>
            </a:r>
            <a:endParaRPr lang="ru-RU" sz="1600" dirty="0" smtClean="0"/>
          </a:p>
          <a:p>
            <a:pPr algn="ctr" defTabSz="228531"/>
            <a:r>
              <a:rPr lang="ru-RU" sz="1600" dirty="0" smtClean="0"/>
              <a:t>(контроль исполнения контрактов)</a:t>
            </a:r>
            <a:endParaRPr lang="en-US" sz="1600" dirty="0">
              <a:ea typeface="VTB Group Cond Book" panose="020B0506050504020204" pitchFamily="34" charset="77"/>
            </a:endParaRPr>
          </a:p>
        </p:txBody>
      </p:sp>
      <p:sp>
        <p:nvSpPr>
          <p:cNvPr id="41" name="Rectangle 11">
            <a:extLst>
              <a:ext uri="{FF2B5EF4-FFF2-40B4-BE49-F238E27FC236}">
                <a16:creationId xmlns:a16="http://schemas.microsoft.com/office/drawing/2014/main" xmlns="" id="{A5459FF9-5852-4461-8485-C62B3F11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0102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73" y="1984230"/>
            <a:ext cx="1800000" cy="18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67" y="1984230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21" y="198423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6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57664" y="1700808"/>
            <a:ext cx="1056117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endParaRPr lang="ru-RU" sz="3600" b="1" dirty="0">
              <a:solidFill>
                <a:srgbClr val="C6E7FC">
                  <a:lumMod val="10000"/>
                </a:srgb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026200" y="902272"/>
            <a:ext cx="6816757" cy="11226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algn="ctr" defTabSz="17621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соблюдением положений правовых актов, регулирующих бюджетные правоотношения, в том числе устанавливающих требования к бухгалтерскому учету и составлению и представлению бухгалтерской (финансовой) отчетности государственных (муниципальных) учреждений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5360" y="5273280"/>
            <a:ext cx="6816757" cy="288032"/>
          </a:xfrm>
          <a:prstGeom prst="roundRect">
            <a:avLst/>
          </a:prstGeom>
          <a:solidFill>
            <a:srgbClr val="89FF8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и обоснование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НМЦК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376" y="4880308"/>
            <a:ext cx="6816757" cy="342038"/>
          </a:xfrm>
          <a:prstGeom prst="roundRect">
            <a:avLst/>
          </a:prstGeom>
          <a:solidFill>
            <a:srgbClr val="89FF8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algn="ctr" defTabSz="17621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правил нормирования в сфере закупок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26200" y="1916832"/>
            <a:ext cx="6816757" cy="6778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algn="ctr" defTabSz="17621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положений правовых актов,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обуславливающих публичные нормативные обязательства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5360" y="1916832"/>
            <a:ext cx="3744416" cy="10801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внутреннего государственного финансового контроля (ст. 269.2 БК РФ)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32652" y="3945357"/>
            <a:ext cx="6816757" cy="773553"/>
          </a:xfrm>
          <a:prstGeom prst="roundRect">
            <a:avLst/>
          </a:prstGeom>
          <a:solidFill>
            <a:srgbClr val="89FF8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контроля в сфере закупок (ч.8 ст.99 Закона № 44-ФЗ)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26200" y="2558262"/>
            <a:ext cx="6816757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договоров (соглашений), заключенных в целях исполнения договоров (соглашений) о предоставлении средств из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бюджета, гос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контрактов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39884" y="3284989"/>
            <a:ext cx="6816757" cy="6030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отчетов о результатах предоставления и (или) использования бюджетных средств (средств, предоставленных из бюджета)</a:t>
            </a:r>
          </a:p>
        </p:txBody>
      </p:sp>
      <p:sp>
        <p:nvSpPr>
          <p:cNvPr id="13" name="Стрелка вправо 12"/>
          <p:cNvSpPr/>
          <p:nvPr/>
        </p:nvSpPr>
        <p:spPr bwMode="auto">
          <a:xfrm>
            <a:off x="4175787" y="2276872"/>
            <a:ext cx="864096" cy="288032"/>
          </a:xfrm>
          <a:prstGeom prst="rightArrow">
            <a:avLst/>
          </a:prstGeom>
          <a:solidFill>
            <a:srgbClr val="CFFBF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5360" y="5693611"/>
            <a:ext cx="6816757" cy="504056"/>
          </a:xfrm>
          <a:prstGeom prst="roundRect">
            <a:avLst/>
          </a:prstGeom>
          <a:solidFill>
            <a:srgbClr val="BFFFB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88900" algn="ctr" defTabSz="176213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к исполнению, изменению, соблюдению условий контракта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44376" y="6309320"/>
            <a:ext cx="6816757" cy="288032"/>
          </a:xfrm>
          <a:prstGeom prst="roundRect">
            <a:avLst/>
          </a:prstGeom>
          <a:solidFill>
            <a:srgbClr val="BFFFB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ТРУ целям осуществления закупки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 bwMode="auto">
          <a:xfrm rot="8975628">
            <a:off x="7421337" y="4859306"/>
            <a:ext cx="648072" cy="38404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042" y="194385"/>
            <a:ext cx="107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ПОЛНОМОЧИЯ МИНИСТЕРСТВА ФИНАНСОВ РС(Я), КАК ОРГАНА ВНУТРЕННЕГО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ГОСУДАРСТВЕННОГО ФИНАНСОВОГО КОНТРОЛЯ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4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27" y="1546790"/>
            <a:ext cx="9400373" cy="457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118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5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603" y="1726250"/>
            <a:ext cx="8938900" cy="43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02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6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76" y="1751888"/>
            <a:ext cx="9776388" cy="437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65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7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51" y="2068082"/>
            <a:ext cx="8349241" cy="405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247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62758" y="2196269"/>
            <a:ext cx="9877777" cy="392989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/>
              <a:t>Постановление Правительства РФ от 02.09.2015 N 926</a:t>
            </a:r>
          </a:p>
          <a:p>
            <a:r>
              <a:rPr lang="ru-RU" dirty="0" smtClean="0"/>
              <a:t>«Об </a:t>
            </a:r>
            <a:r>
              <a:rPr lang="ru-RU" dirty="0"/>
              <a:t>утверждении Общих правил определения требований к закупаемым заказчиками отдельным видам товаров, работ, услуг (в том числе предельных цен товаров, работ, услуг</a:t>
            </a:r>
            <a:r>
              <a:rPr lang="ru-RU" dirty="0" smtClean="0"/>
              <a:t>)»</a:t>
            </a:r>
          </a:p>
          <a:p>
            <a:pPr algn="ctr"/>
            <a:r>
              <a:rPr lang="ru-RU" b="1" dirty="0"/>
              <a:t>Постановление Правительства РС(Я) от 17.02.2022 N 87</a:t>
            </a:r>
          </a:p>
          <a:p>
            <a:r>
              <a:rPr lang="ru-RU" dirty="0" smtClean="0"/>
              <a:t>«О </a:t>
            </a:r>
            <a:r>
              <a:rPr lang="ru-RU" dirty="0"/>
              <a:t>Правилах определения требований к закупаемым государственными органами Республики Саха (Якутия) и подведомственными им казенными и бюджетными учреждениями отдельным видам товаров, работ, услуг (в том числе предельных цен товаров, работ, услуг</a:t>
            </a:r>
            <a:r>
              <a:rPr lang="ru-RU" dirty="0" smtClean="0"/>
              <a:t>)»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1</a:t>
            </a:r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0C434A-B19A-40E4-9B20-7848EB4B9337}" type="slidenum">
              <a:rPr lang="ru-RU" smtClean="0">
                <a:solidFill>
                  <a:srgbClr val="073E87"/>
                </a:solidFill>
              </a:rPr>
              <a:pPr>
                <a:defRPr/>
              </a:pPr>
              <a:t>8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44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Freeform 13">
            <a:extLst>
              <a:ext uri="{FF2B5EF4-FFF2-40B4-BE49-F238E27FC236}">
                <a16:creationId xmlns:a16="http://schemas.microsoft.com/office/drawing/2014/main" xmlns="" id="{F16CEC30-F3D7-473C-964C-060A1379F542}"/>
              </a:ext>
            </a:extLst>
          </p:cNvPr>
          <p:cNvSpPr>
            <a:spLocks noEditPoints="1"/>
          </p:cNvSpPr>
          <p:nvPr/>
        </p:nvSpPr>
        <p:spPr bwMode="auto">
          <a:xfrm>
            <a:off x="4054693" y="1762101"/>
            <a:ext cx="3951171" cy="3956440"/>
          </a:xfrm>
          <a:custGeom>
            <a:avLst/>
            <a:gdLst>
              <a:gd name="T0" fmla="*/ 733 w 1499"/>
              <a:gd name="T1" fmla="*/ 1483 h 1500"/>
              <a:gd name="T2" fmla="*/ 638 w 1499"/>
              <a:gd name="T3" fmla="*/ 1492 h 1500"/>
              <a:gd name="T4" fmla="*/ 639 w 1499"/>
              <a:gd name="T5" fmla="*/ 1475 h 1500"/>
              <a:gd name="T6" fmla="*/ 592 w 1499"/>
              <a:gd name="T7" fmla="*/ 1483 h 1500"/>
              <a:gd name="T8" fmla="*/ 601 w 1499"/>
              <a:gd name="T9" fmla="*/ 1470 h 1500"/>
              <a:gd name="T10" fmla="*/ 949 w 1499"/>
              <a:gd name="T11" fmla="*/ 1456 h 1500"/>
              <a:gd name="T12" fmla="*/ 952 w 1499"/>
              <a:gd name="T13" fmla="*/ 1472 h 1500"/>
              <a:gd name="T14" fmla="*/ 300 w 1499"/>
              <a:gd name="T15" fmla="*/ 1340 h 1500"/>
              <a:gd name="T16" fmla="*/ 1037 w 1499"/>
              <a:gd name="T17" fmla="*/ 1442 h 1500"/>
              <a:gd name="T18" fmla="*/ 1078 w 1499"/>
              <a:gd name="T19" fmla="*/ 1423 h 1500"/>
              <a:gd name="T20" fmla="*/ 1271 w 1499"/>
              <a:gd name="T21" fmla="*/ 1286 h 1500"/>
              <a:gd name="T22" fmla="*/ 272 w 1499"/>
              <a:gd name="T23" fmla="*/ 1325 h 1500"/>
              <a:gd name="T24" fmla="*/ 272 w 1499"/>
              <a:gd name="T25" fmla="*/ 1325 h 1500"/>
              <a:gd name="T26" fmla="*/ 201 w 1499"/>
              <a:gd name="T27" fmla="*/ 1248 h 1500"/>
              <a:gd name="T28" fmla="*/ 238 w 1499"/>
              <a:gd name="T29" fmla="*/ 1295 h 1500"/>
              <a:gd name="T30" fmla="*/ 1330 w 1499"/>
              <a:gd name="T31" fmla="*/ 1212 h 1500"/>
              <a:gd name="T32" fmla="*/ 170 w 1499"/>
              <a:gd name="T33" fmla="*/ 1226 h 1500"/>
              <a:gd name="T34" fmla="*/ 71 w 1499"/>
              <a:gd name="T35" fmla="*/ 1027 h 1500"/>
              <a:gd name="T36" fmla="*/ 1345 w 1499"/>
              <a:gd name="T37" fmla="*/ 1178 h 1500"/>
              <a:gd name="T38" fmla="*/ 1377 w 1499"/>
              <a:gd name="T39" fmla="*/ 1154 h 1500"/>
              <a:gd name="T40" fmla="*/ 1475 w 1499"/>
              <a:gd name="T41" fmla="*/ 941 h 1500"/>
              <a:gd name="T42" fmla="*/ 38 w 1499"/>
              <a:gd name="T43" fmla="*/ 980 h 1500"/>
              <a:gd name="T44" fmla="*/ 46 w 1499"/>
              <a:gd name="T45" fmla="*/ 993 h 1500"/>
              <a:gd name="T46" fmla="*/ 31 w 1499"/>
              <a:gd name="T47" fmla="*/ 895 h 1500"/>
              <a:gd name="T48" fmla="*/ 1470 w 1499"/>
              <a:gd name="T49" fmla="*/ 900 h 1500"/>
              <a:gd name="T50" fmla="*/ 1486 w 1499"/>
              <a:gd name="T51" fmla="*/ 897 h 1500"/>
              <a:gd name="T52" fmla="*/ 10 w 1499"/>
              <a:gd name="T53" fmla="*/ 625 h 1500"/>
              <a:gd name="T54" fmla="*/ 15 w 1499"/>
              <a:gd name="T55" fmla="*/ 861 h 1500"/>
              <a:gd name="T56" fmla="*/ 1498 w 1499"/>
              <a:gd name="T57" fmla="*/ 806 h 1500"/>
              <a:gd name="T58" fmla="*/ 1486 w 1499"/>
              <a:gd name="T59" fmla="*/ 663 h 1500"/>
              <a:gd name="T60" fmla="*/ 1473 w 1499"/>
              <a:gd name="T61" fmla="*/ 628 h 1500"/>
              <a:gd name="T62" fmla="*/ 1481 w 1499"/>
              <a:gd name="T63" fmla="*/ 635 h 1500"/>
              <a:gd name="T64" fmla="*/ 29 w 1499"/>
              <a:gd name="T65" fmla="*/ 574 h 1500"/>
              <a:gd name="T66" fmla="*/ 1381 w 1499"/>
              <a:gd name="T67" fmla="*/ 377 h 1500"/>
              <a:gd name="T68" fmla="*/ 1474 w 1499"/>
              <a:gd name="T69" fmla="*/ 590 h 1500"/>
              <a:gd name="T70" fmla="*/ 45 w 1499"/>
              <a:gd name="T71" fmla="*/ 493 h 1500"/>
              <a:gd name="T72" fmla="*/ 66 w 1499"/>
              <a:gd name="T73" fmla="*/ 461 h 1500"/>
              <a:gd name="T74" fmla="*/ 197 w 1499"/>
              <a:gd name="T75" fmla="*/ 269 h 1500"/>
              <a:gd name="T76" fmla="*/ 1331 w 1499"/>
              <a:gd name="T77" fmla="*/ 303 h 1500"/>
              <a:gd name="T78" fmla="*/ 1369 w 1499"/>
              <a:gd name="T79" fmla="*/ 341 h 1500"/>
              <a:gd name="T80" fmla="*/ 1315 w 1499"/>
              <a:gd name="T81" fmla="*/ 257 h 1500"/>
              <a:gd name="T82" fmla="*/ 215 w 1499"/>
              <a:gd name="T83" fmla="*/ 224 h 1500"/>
              <a:gd name="T84" fmla="*/ 1250 w 1499"/>
              <a:gd name="T85" fmla="*/ 214 h 1500"/>
              <a:gd name="T86" fmla="*/ 1284 w 1499"/>
              <a:gd name="T87" fmla="*/ 224 h 1500"/>
              <a:gd name="T88" fmla="*/ 248 w 1499"/>
              <a:gd name="T89" fmla="*/ 192 h 1500"/>
              <a:gd name="T90" fmla="*/ 325 w 1499"/>
              <a:gd name="T91" fmla="*/ 151 h 1500"/>
              <a:gd name="T92" fmla="*/ 524 w 1499"/>
              <a:gd name="T93" fmla="*/ 34 h 1500"/>
              <a:gd name="T94" fmla="*/ 325 w 1499"/>
              <a:gd name="T95" fmla="*/ 151 h 1500"/>
              <a:gd name="T96" fmla="*/ 1060 w 1499"/>
              <a:gd name="T97" fmla="*/ 67 h 1500"/>
              <a:gd name="T98" fmla="*/ 964 w 1499"/>
              <a:gd name="T99" fmla="*/ 40 h 1500"/>
              <a:gd name="T100" fmla="*/ 562 w 1499"/>
              <a:gd name="T101" fmla="*/ 32 h 1500"/>
              <a:gd name="T102" fmla="*/ 572 w 1499"/>
              <a:gd name="T103" fmla="*/ 39 h 1500"/>
              <a:gd name="T104" fmla="*/ 705 w 1499"/>
              <a:gd name="T105" fmla="*/ 18 h 1500"/>
              <a:gd name="T106" fmla="*/ 936 w 1499"/>
              <a:gd name="T107" fmla="*/ 26 h 1500"/>
              <a:gd name="T108" fmla="*/ 658 w 1499"/>
              <a:gd name="T109" fmla="*/ 6 h 1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99" h="1500">
                <a:moveTo>
                  <a:pt x="750" y="1500"/>
                </a:moveTo>
                <a:cubicBezTo>
                  <a:pt x="744" y="1500"/>
                  <a:pt x="738" y="1500"/>
                  <a:pt x="733" y="1500"/>
                </a:cubicBezTo>
                <a:cubicBezTo>
                  <a:pt x="716" y="1499"/>
                  <a:pt x="699" y="1498"/>
                  <a:pt x="682" y="1497"/>
                </a:cubicBezTo>
                <a:cubicBezTo>
                  <a:pt x="677" y="1497"/>
                  <a:pt x="674" y="1492"/>
                  <a:pt x="674" y="1488"/>
                </a:cubicBezTo>
                <a:cubicBezTo>
                  <a:pt x="675" y="1483"/>
                  <a:pt x="679" y="1480"/>
                  <a:pt x="684" y="1480"/>
                </a:cubicBezTo>
                <a:cubicBezTo>
                  <a:pt x="700" y="1482"/>
                  <a:pt x="717" y="1482"/>
                  <a:pt x="733" y="1483"/>
                </a:cubicBezTo>
                <a:cubicBezTo>
                  <a:pt x="739" y="1483"/>
                  <a:pt x="744" y="1483"/>
                  <a:pt x="750" y="1483"/>
                </a:cubicBezTo>
                <a:cubicBezTo>
                  <a:pt x="803" y="1483"/>
                  <a:pt x="855" y="1477"/>
                  <a:pt x="906" y="1466"/>
                </a:cubicBezTo>
                <a:cubicBezTo>
                  <a:pt x="911" y="1465"/>
                  <a:pt x="915" y="1468"/>
                  <a:pt x="916" y="1473"/>
                </a:cubicBezTo>
                <a:cubicBezTo>
                  <a:pt x="917" y="1477"/>
                  <a:pt x="914" y="1482"/>
                  <a:pt x="910" y="1483"/>
                </a:cubicBezTo>
                <a:cubicBezTo>
                  <a:pt x="857" y="1494"/>
                  <a:pt x="804" y="1500"/>
                  <a:pt x="750" y="1500"/>
                </a:cubicBezTo>
                <a:close/>
                <a:moveTo>
                  <a:pt x="638" y="1492"/>
                </a:moveTo>
                <a:cubicBezTo>
                  <a:pt x="638" y="1492"/>
                  <a:pt x="637" y="1492"/>
                  <a:pt x="637" y="1492"/>
                </a:cubicBezTo>
                <a:cubicBezTo>
                  <a:pt x="637" y="1491"/>
                  <a:pt x="637" y="1491"/>
                  <a:pt x="637" y="1491"/>
                </a:cubicBezTo>
                <a:cubicBezTo>
                  <a:pt x="634" y="1491"/>
                  <a:pt x="632" y="1490"/>
                  <a:pt x="631" y="1488"/>
                </a:cubicBezTo>
                <a:cubicBezTo>
                  <a:pt x="630" y="1486"/>
                  <a:pt x="629" y="1484"/>
                  <a:pt x="630" y="1482"/>
                </a:cubicBezTo>
                <a:cubicBezTo>
                  <a:pt x="630" y="1477"/>
                  <a:pt x="634" y="1474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39" y="1475"/>
                  <a:pt x="639" y="1475"/>
                  <a:pt x="639" y="1475"/>
                </a:cubicBezTo>
                <a:cubicBezTo>
                  <a:pt x="641" y="1475"/>
                  <a:pt x="643" y="1476"/>
                  <a:pt x="645" y="1478"/>
                </a:cubicBezTo>
                <a:cubicBezTo>
                  <a:pt x="646" y="1480"/>
                  <a:pt x="647" y="1482"/>
                  <a:pt x="646" y="1484"/>
                </a:cubicBezTo>
                <a:cubicBezTo>
                  <a:pt x="646" y="1489"/>
                  <a:pt x="642" y="1492"/>
                  <a:pt x="638" y="1492"/>
                </a:cubicBezTo>
                <a:close/>
                <a:moveTo>
                  <a:pt x="593" y="1484"/>
                </a:moveTo>
                <a:cubicBezTo>
                  <a:pt x="593" y="1484"/>
                  <a:pt x="592" y="1483"/>
                  <a:pt x="592" y="1483"/>
                </a:cubicBezTo>
                <a:cubicBezTo>
                  <a:pt x="577" y="1480"/>
                  <a:pt x="562" y="1476"/>
                  <a:pt x="547" y="1472"/>
                </a:cubicBezTo>
                <a:cubicBezTo>
                  <a:pt x="545" y="1472"/>
                  <a:pt x="543" y="1470"/>
                  <a:pt x="542" y="1468"/>
                </a:cubicBezTo>
                <a:cubicBezTo>
                  <a:pt x="541" y="1466"/>
                  <a:pt x="541" y="1464"/>
                  <a:pt x="541" y="1462"/>
                </a:cubicBezTo>
                <a:cubicBezTo>
                  <a:pt x="543" y="1458"/>
                  <a:pt x="547" y="1455"/>
                  <a:pt x="552" y="1456"/>
                </a:cubicBezTo>
                <a:cubicBezTo>
                  <a:pt x="566" y="1460"/>
                  <a:pt x="581" y="1464"/>
                  <a:pt x="595" y="1467"/>
                </a:cubicBezTo>
                <a:cubicBezTo>
                  <a:pt x="597" y="1467"/>
                  <a:pt x="599" y="1469"/>
                  <a:pt x="601" y="1470"/>
                </a:cubicBezTo>
                <a:cubicBezTo>
                  <a:pt x="602" y="1472"/>
                  <a:pt x="602" y="1475"/>
                  <a:pt x="602" y="1477"/>
                </a:cubicBezTo>
                <a:cubicBezTo>
                  <a:pt x="601" y="1481"/>
                  <a:pt x="597" y="1484"/>
                  <a:pt x="593" y="1484"/>
                </a:cubicBezTo>
                <a:close/>
                <a:moveTo>
                  <a:pt x="952" y="1472"/>
                </a:moveTo>
                <a:cubicBezTo>
                  <a:pt x="948" y="1472"/>
                  <a:pt x="945" y="1470"/>
                  <a:pt x="944" y="1466"/>
                </a:cubicBezTo>
                <a:cubicBezTo>
                  <a:pt x="943" y="1464"/>
                  <a:pt x="943" y="1462"/>
                  <a:pt x="944" y="1460"/>
                </a:cubicBezTo>
                <a:cubicBezTo>
                  <a:pt x="946" y="1458"/>
                  <a:pt x="947" y="1456"/>
                  <a:pt x="949" y="1456"/>
                </a:cubicBezTo>
                <a:cubicBezTo>
                  <a:pt x="964" y="1452"/>
                  <a:pt x="978" y="1447"/>
                  <a:pt x="992" y="1442"/>
                </a:cubicBezTo>
                <a:cubicBezTo>
                  <a:pt x="996" y="1441"/>
                  <a:pt x="1001" y="1443"/>
                  <a:pt x="1003" y="1447"/>
                </a:cubicBezTo>
                <a:cubicBezTo>
                  <a:pt x="1005" y="1452"/>
                  <a:pt x="1002" y="1457"/>
                  <a:pt x="998" y="1458"/>
                </a:cubicBezTo>
                <a:cubicBezTo>
                  <a:pt x="983" y="1463"/>
                  <a:pt x="969" y="1468"/>
                  <a:pt x="954" y="1472"/>
                </a:cubicBezTo>
                <a:cubicBezTo>
                  <a:pt x="954" y="1472"/>
                  <a:pt x="954" y="1472"/>
                  <a:pt x="954" y="1472"/>
                </a:cubicBezTo>
                <a:cubicBezTo>
                  <a:pt x="953" y="1472"/>
                  <a:pt x="953" y="1472"/>
                  <a:pt x="952" y="1472"/>
                </a:cubicBezTo>
                <a:close/>
                <a:moveTo>
                  <a:pt x="506" y="1459"/>
                </a:moveTo>
                <a:cubicBezTo>
                  <a:pt x="505" y="1459"/>
                  <a:pt x="504" y="1459"/>
                  <a:pt x="504" y="1459"/>
                </a:cubicBezTo>
                <a:cubicBezTo>
                  <a:pt x="486" y="1453"/>
                  <a:pt x="468" y="1446"/>
                  <a:pt x="451" y="1438"/>
                </a:cubicBezTo>
                <a:cubicBezTo>
                  <a:pt x="399" y="1415"/>
                  <a:pt x="348" y="1386"/>
                  <a:pt x="302" y="1352"/>
                </a:cubicBezTo>
                <a:cubicBezTo>
                  <a:pt x="302" y="1352"/>
                  <a:pt x="302" y="1352"/>
                  <a:pt x="302" y="1352"/>
                </a:cubicBezTo>
                <a:cubicBezTo>
                  <a:pt x="298" y="1349"/>
                  <a:pt x="298" y="1344"/>
                  <a:pt x="300" y="1340"/>
                </a:cubicBezTo>
                <a:cubicBezTo>
                  <a:pt x="303" y="1336"/>
                  <a:pt x="309" y="1336"/>
                  <a:pt x="312" y="1338"/>
                </a:cubicBezTo>
                <a:cubicBezTo>
                  <a:pt x="358" y="1372"/>
                  <a:pt x="406" y="1400"/>
                  <a:pt x="458" y="1423"/>
                </a:cubicBezTo>
                <a:cubicBezTo>
                  <a:pt x="475" y="1430"/>
                  <a:pt x="492" y="1437"/>
                  <a:pt x="509" y="1443"/>
                </a:cubicBezTo>
                <a:cubicBezTo>
                  <a:pt x="514" y="1444"/>
                  <a:pt x="516" y="1449"/>
                  <a:pt x="514" y="1453"/>
                </a:cubicBezTo>
                <a:cubicBezTo>
                  <a:pt x="513" y="1457"/>
                  <a:pt x="510" y="1459"/>
                  <a:pt x="506" y="1459"/>
                </a:cubicBezTo>
                <a:close/>
                <a:moveTo>
                  <a:pt x="1037" y="1442"/>
                </a:moveTo>
                <a:cubicBezTo>
                  <a:pt x="1034" y="1442"/>
                  <a:pt x="1031" y="1440"/>
                  <a:pt x="1029" y="1437"/>
                </a:cubicBezTo>
                <a:cubicBezTo>
                  <a:pt x="1028" y="1433"/>
                  <a:pt x="1030" y="1428"/>
                  <a:pt x="1034" y="1426"/>
                </a:cubicBezTo>
                <a:cubicBezTo>
                  <a:pt x="1038" y="1424"/>
                  <a:pt x="1043" y="1426"/>
                  <a:pt x="1045" y="1431"/>
                </a:cubicBezTo>
                <a:cubicBezTo>
                  <a:pt x="1047" y="1435"/>
                  <a:pt x="1045" y="1440"/>
                  <a:pt x="1040" y="1442"/>
                </a:cubicBezTo>
                <a:cubicBezTo>
                  <a:pt x="1039" y="1442"/>
                  <a:pt x="1038" y="1442"/>
                  <a:pt x="1037" y="1442"/>
                </a:cubicBezTo>
                <a:close/>
                <a:moveTo>
                  <a:pt x="1078" y="1423"/>
                </a:moveTo>
                <a:cubicBezTo>
                  <a:pt x="1075" y="1423"/>
                  <a:pt x="1072" y="1422"/>
                  <a:pt x="1071" y="1419"/>
                </a:cubicBezTo>
                <a:cubicBezTo>
                  <a:pt x="1069" y="1415"/>
                  <a:pt x="1070" y="1409"/>
                  <a:pt x="1075" y="1407"/>
                </a:cubicBezTo>
                <a:cubicBezTo>
                  <a:pt x="1139" y="1376"/>
                  <a:pt x="1198" y="1335"/>
                  <a:pt x="1250" y="1286"/>
                </a:cubicBezTo>
                <a:cubicBezTo>
                  <a:pt x="1253" y="1283"/>
                  <a:pt x="1255" y="1281"/>
                  <a:pt x="1257" y="1279"/>
                </a:cubicBezTo>
                <a:cubicBezTo>
                  <a:pt x="1260" y="1276"/>
                  <a:pt x="1266" y="1276"/>
                  <a:pt x="1269" y="1280"/>
                </a:cubicBezTo>
                <a:cubicBezTo>
                  <a:pt x="1270" y="1281"/>
                  <a:pt x="1271" y="1283"/>
                  <a:pt x="1271" y="1286"/>
                </a:cubicBezTo>
                <a:cubicBezTo>
                  <a:pt x="1271" y="1288"/>
                  <a:pt x="1270" y="1290"/>
                  <a:pt x="1269" y="1292"/>
                </a:cubicBezTo>
                <a:cubicBezTo>
                  <a:pt x="1267" y="1294"/>
                  <a:pt x="1264" y="1296"/>
                  <a:pt x="1262" y="1298"/>
                </a:cubicBezTo>
                <a:cubicBezTo>
                  <a:pt x="1208" y="1348"/>
                  <a:pt x="1148" y="1390"/>
                  <a:pt x="1082" y="1423"/>
                </a:cubicBezTo>
                <a:cubicBezTo>
                  <a:pt x="1082" y="1423"/>
                  <a:pt x="1082" y="1423"/>
                  <a:pt x="1082" y="1423"/>
                </a:cubicBezTo>
                <a:cubicBezTo>
                  <a:pt x="1081" y="1423"/>
                  <a:pt x="1080" y="1423"/>
                  <a:pt x="1078" y="1423"/>
                </a:cubicBezTo>
                <a:close/>
                <a:moveTo>
                  <a:pt x="272" y="1325"/>
                </a:moveTo>
                <a:cubicBezTo>
                  <a:pt x="270" y="1325"/>
                  <a:pt x="268" y="1325"/>
                  <a:pt x="266" y="1323"/>
                </a:cubicBezTo>
                <a:cubicBezTo>
                  <a:pt x="265" y="1322"/>
                  <a:pt x="264" y="1320"/>
                  <a:pt x="263" y="1318"/>
                </a:cubicBezTo>
                <a:cubicBezTo>
                  <a:pt x="263" y="1315"/>
                  <a:pt x="264" y="1313"/>
                  <a:pt x="265" y="1312"/>
                </a:cubicBezTo>
                <a:cubicBezTo>
                  <a:pt x="268" y="1308"/>
                  <a:pt x="274" y="1308"/>
                  <a:pt x="277" y="1310"/>
                </a:cubicBezTo>
                <a:cubicBezTo>
                  <a:pt x="281" y="1314"/>
                  <a:pt x="281" y="1319"/>
                  <a:pt x="278" y="1322"/>
                </a:cubicBezTo>
                <a:cubicBezTo>
                  <a:pt x="277" y="1324"/>
                  <a:pt x="274" y="1325"/>
                  <a:pt x="272" y="1325"/>
                </a:cubicBezTo>
                <a:close/>
                <a:moveTo>
                  <a:pt x="238" y="1295"/>
                </a:moveTo>
                <a:cubicBezTo>
                  <a:pt x="236" y="1295"/>
                  <a:pt x="234" y="1294"/>
                  <a:pt x="232" y="1293"/>
                </a:cubicBezTo>
                <a:cubicBezTo>
                  <a:pt x="226" y="1287"/>
                  <a:pt x="219" y="1280"/>
                  <a:pt x="213" y="1274"/>
                </a:cubicBezTo>
                <a:cubicBezTo>
                  <a:pt x="209" y="1270"/>
                  <a:pt x="205" y="1265"/>
                  <a:pt x="200" y="1260"/>
                </a:cubicBezTo>
                <a:cubicBezTo>
                  <a:pt x="200" y="1260"/>
                  <a:pt x="200" y="1260"/>
                  <a:pt x="200" y="1260"/>
                </a:cubicBezTo>
                <a:cubicBezTo>
                  <a:pt x="197" y="1257"/>
                  <a:pt x="197" y="1251"/>
                  <a:pt x="201" y="1248"/>
                </a:cubicBezTo>
                <a:cubicBezTo>
                  <a:pt x="204" y="1245"/>
                  <a:pt x="209" y="1245"/>
                  <a:pt x="213" y="1249"/>
                </a:cubicBezTo>
                <a:cubicBezTo>
                  <a:pt x="217" y="1254"/>
                  <a:pt x="221" y="1258"/>
                  <a:pt x="226" y="1262"/>
                </a:cubicBezTo>
                <a:cubicBezTo>
                  <a:pt x="232" y="1269"/>
                  <a:pt x="238" y="1275"/>
                  <a:pt x="244" y="1281"/>
                </a:cubicBezTo>
                <a:cubicBezTo>
                  <a:pt x="246" y="1282"/>
                  <a:pt x="247" y="1284"/>
                  <a:pt x="247" y="1287"/>
                </a:cubicBezTo>
                <a:cubicBezTo>
                  <a:pt x="247" y="1289"/>
                  <a:pt x="246" y="1291"/>
                  <a:pt x="244" y="1293"/>
                </a:cubicBezTo>
                <a:cubicBezTo>
                  <a:pt x="243" y="1294"/>
                  <a:pt x="240" y="1295"/>
                  <a:pt x="238" y="1295"/>
                </a:cubicBezTo>
                <a:close/>
                <a:moveTo>
                  <a:pt x="1294" y="1262"/>
                </a:moveTo>
                <a:cubicBezTo>
                  <a:pt x="1292" y="1262"/>
                  <a:pt x="1290" y="1261"/>
                  <a:pt x="1289" y="1259"/>
                </a:cubicBezTo>
                <a:cubicBezTo>
                  <a:pt x="1287" y="1258"/>
                  <a:pt x="1286" y="1256"/>
                  <a:pt x="1286" y="1253"/>
                </a:cubicBezTo>
                <a:cubicBezTo>
                  <a:pt x="1286" y="1251"/>
                  <a:pt x="1287" y="1249"/>
                  <a:pt x="1288" y="1247"/>
                </a:cubicBezTo>
                <a:cubicBezTo>
                  <a:pt x="1298" y="1237"/>
                  <a:pt x="1308" y="1225"/>
                  <a:pt x="1318" y="1214"/>
                </a:cubicBezTo>
                <a:cubicBezTo>
                  <a:pt x="1320" y="1210"/>
                  <a:pt x="1326" y="1210"/>
                  <a:pt x="1330" y="1212"/>
                </a:cubicBezTo>
                <a:cubicBezTo>
                  <a:pt x="1331" y="1214"/>
                  <a:pt x="1332" y="1216"/>
                  <a:pt x="1333" y="1218"/>
                </a:cubicBezTo>
                <a:cubicBezTo>
                  <a:pt x="1333" y="1220"/>
                  <a:pt x="1332" y="1223"/>
                  <a:pt x="1331" y="1224"/>
                </a:cubicBezTo>
                <a:cubicBezTo>
                  <a:pt x="1321" y="1236"/>
                  <a:pt x="1311" y="1248"/>
                  <a:pt x="1301" y="1259"/>
                </a:cubicBezTo>
                <a:cubicBezTo>
                  <a:pt x="1299" y="1261"/>
                  <a:pt x="1297" y="1262"/>
                  <a:pt x="1294" y="1262"/>
                </a:cubicBezTo>
                <a:close/>
                <a:moveTo>
                  <a:pt x="177" y="1229"/>
                </a:moveTo>
                <a:cubicBezTo>
                  <a:pt x="174" y="1229"/>
                  <a:pt x="172" y="1228"/>
                  <a:pt x="170" y="1226"/>
                </a:cubicBezTo>
                <a:cubicBezTo>
                  <a:pt x="122" y="1167"/>
                  <a:pt x="83" y="1103"/>
                  <a:pt x="55" y="1033"/>
                </a:cubicBezTo>
                <a:cubicBezTo>
                  <a:pt x="55" y="1032"/>
                  <a:pt x="54" y="1031"/>
                  <a:pt x="54" y="1030"/>
                </a:cubicBezTo>
                <a:cubicBezTo>
                  <a:pt x="52" y="1025"/>
                  <a:pt x="54" y="1021"/>
                  <a:pt x="58" y="1019"/>
                </a:cubicBezTo>
                <a:cubicBezTo>
                  <a:pt x="63" y="1017"/>
                  <a:pt x="68" y="1019"/>
                  <a:pt x="69" y="1023"/>
                </a:cubicBezTo>
                <a:cubicBezTo>
                  <a:pt x="70" y="1024"/>
                  <a:pt x="70" y="1025"/>
                  <a:pt x="70" y="1026"/>
                </a:cubicBezTo>
                <a:cubicBezTo>
                  <a:pt x="71" y="1027"/>
                  <a:pt x="71" y="1027"/>
                  <a:pt x="71" y="1027"/>
                </a:cubicBezTo>
                <a:cubicBezTo>
                  <a:pt x="98" y="1095"/>
                  <a:pt x="136" y="1158"/>
                  <a:pt x="183" y="1215"/>
                </a:cubicBezTo>
                <a:cubicBezTo>
                  <a:pt x="186" y="1219"/>
                  <a:pt x="186" y="1224"/>
                  <a:pt x="182" y="1227"/>
                </a:cubicBezTo>
                <a:cubicBezTo>
                  <a:pt x="180" y="1228"/>
                  <a:pt x="179" y="1229"/>
                  <a:pt x="177" y="1229"/>
                </a:cubicBezTo>
                <a:close/>
                <a:moveTo>
                  <a:pt x="1352" y="1192"/>
                </a:moveTo>
                <a:cubicBezTo>
                  <a:pt x="1350" y="1192"/>
                  <a:pt x="1348" y="1191"/>
                  <a:pt x="1347" y="1190"/>
                </a:cubicBezTo>
                <a:cubicBezTo>
                  <a:pt x="1343" y="1187"/>
                  <a:pt x="1342" y="1182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5" y="1178"/>
                  <a:pt x="1345" y="1178"/>
                  <a:pt x="1345" y="1178"/>
                </a:cubicBezTo>
                <a:cubicBezTo>
                  <a:pt x="1348" y="1174"/>
                  <a:pt x="1353" y="1174"/>
                  <a:pt x="1357" y="1176"/>
                </a:cubicBezTo>
                <a:cubicBezTo>
                  <a:pt x="1360" y="1179"/>
                  <a:pt x="1361" y="1184"/>
                  <a:pt x="1359" y="1188"/>
                </a:cubicBezTo>
                <a:cubicBezTo>
                  <a:pt x="1357" y="1190"/>
                  <a:pt x="1354" y="1192"/>
                  <a:pt x="1352" y="1192"/>
                </a:cubicBezTo>
                <a:close/>
                <a:moveTo>
                  <a:pt x="1377" y="1154"/>
                </a:moveTo>
                <a:cubicBezTo>
                  <a:pt x="1375" y="1154"/>
                  <a:pt x="1374" y="1154"/>
                  <a:pt x="1373" y="1153"/>
                </a:cubicBezTo>
                <a:cubicBezTo>
                  <a:pt x="1369" y="1150"/>
                  <a:pt x="1367" y="1145"/>
                  <a:pt x="1370" y="1141"/>
                </a:cubicBezTo>
                <a:cubicBezTo>
                  <a:pt x="1387" y="1114"/>
                  <a:pt x="1402" y="1086"/>
                  <a:pt x="1416" y="1057"/>
                </a:cubicBezTo>
                <a:cubicBezTo>
                  <a:pt x="1433" y="1019"/>
                  <a:pt x="1448" y="978"/>
                  <a:pt x="1459" y="937"/>
                </a:cubicBezTo>
                <a:cubicBezTo>
                  <a:pt x="1460" y="932"/>
                  <a:pt x="1465" y="930"/>
                  <a:pt x="1469" y="931"/>
                </a:cubicBezTo>
                <a:cubicBezTo>
                  <a:pt x="1474" y="932"/>
                  <a:pt x="1476" y="937"/>
                  <a:pt x="1475" y="941"/>
                </a:cubicBezTo>
                <a:cubicBezTo>
                  <a:pt x="1464" y="983"/>
                  <a:pt x="1449" y="1025"/>
                  <a:pt x="1431" y="1064"/>
                </a:cubicBezTo>
                <a:cubicBezTo>
                  <a:pt x="1417" y="1094"/>
                  <a:pt x="1402" y="1123"/>
                  <a:pt x="1384" y="1150"/>
                </a:cubicBezTo>
                <a:cubicBezTo>
                  <a:pt x="1383" y="1153"/>
                  <a:pt x="1380" y="1154"/>
                  <a:pt x="1377" y="1154"/>
                </a:cubicBezTo>
                <a:close/>
                <a:moveTo>
                  <a:pt x="46" y="993"/>
                </a:moveTo>
                <a:cubicBezTo>
                  <a:pt x="42" y="993"/>
                  <a:pt x="39" y="990"/>
                  <a:pt x="38" y="987"/>
                </a:cubicBezTo>
                <a:cubicBezTo>
                  <a:pt x="37" y="985"/>
                  <a:pt x="37" y="982"/>
                  <a:pt x="38" y="980"/>
                </a:cubicBezTo>
                <a:cubicBezTo>
                  <a:pt x="39" y="978"/>
                  <a:pt x="41" y="977"/>
                  <a:pt x="43" y="976"/>
                </a:cubicBezTo>
                <a:cubicBezTo>
                  <a:pt x="48" y="975"/>
                  <a:pt x="52" y="977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4" y="981"/>
                  <a:pt x="54" y="981"/>
                  <a:pt x="54" y="981"/>
                </a:cubicBezTo>
                <a:cubicBezTo>
                  <a:pt x="55" y="986"/>
                  <a:pt x="53" y="991"/>
                  <a:pt x="49" y="992"/>
                </a:cubicBezTo>
                <a:cubicBezTo>
                  <a:pt x="48" y="992"/>
                  <a:pt x="47" y="993"/>
                  <a:pt x="46" y="993"/>
                </a:cubicBezTo>
                <a:close/>
                <a:moveTo>
                  <a:pt x="33" y="949"/>
                </a:moveTo>
                <a:cubicBezTo>
                  <a:pt x="29" y="949"/>
                  <a:pt x="26" y="947"/>
                  <a:pt x="25" y="943"/>
                </a:cubicBezTo>
                <a:cubicBezTo>
                  <a:pt x="21" y="928"/>
                  <a:pt x="17" y="913"/>
                  <a:pt x="14" y="898"/>
                </a:cubicBezTo>
                <a:cubicBezTo>
                  <a:pt x="14" y="896"/>
                  <a:pt x="14" y="894"/>
                  <a:pt x="16" y="892"/>
                </a:cubicBezTo>
                <a:cubicBezTo>
                  <a:pt x="17" y="890"/>
                  <a:pt x="19" y="889"/>
                  <a:pt x="21" y="888"/>
                </a:cubicBezTo>
                <a:cubicBezTo>
                  <a:pt x="26" y="887"/>
                  <a:pt x="30" y="891"/>
                  <a:pt x="31" y="895"/>
                </a:cubicBezTo>
                <a:cubicBezTo>
                  <a:pt x="34" y="910"/>
                  <a:pt x="37" y="924"/>
                  <a:pt x="41" y="939"/>
                </a:cubicBezTo>
                <a:cubicBezTo>
                  <a:pt x="42" y="943"/>
                  <a:pt x="40" y="948"/>
                  <a:pt x="35" y="949"/>
                </a:cubicBezTo>
                <a:cubicBezTo>
                  <a:pt x="34" y="949"/>
                  <a:pt x="34" y="949"/>
                  <a:pt x="33" y="949"/>
                </a:cubicBezTo>
                <a:close/>
                <a:moveTo>
                  <a:pt x="1477" y="903"/>
                </a:moveTo>
                <a:cubicBezTo>
                  <a:pt x="1477" y="903"/>
                  <a:pt x="1476" y="903"/>
                  <a:pt x="1476" y="903"/>
                </a:cubicBezTo>
                <a:cubicBezTo>
                  <a:pt x="1473" y="903"/>
                  <a:pt x="1471" y="901"/>
                  <a:pt x="1470" y="900"/>
                </a:cubicBezTo>
                <a:cubicBezTo>
                  <a:pt x="1469" y="898"/>
                  <a:pt x="1468" y="895"/>
                  <a:pt x="1469" y="893"/>
                </a:cubicBezTo>
                <a:cubicBezTo>
                  <a:pt x="1472" y="879"/>
                  <a:pt x="1474" y="864"/>
                  <a:pt x="1476" y="849"/>
                </a:cubicBezTo>
                <a:cubicBezTo>
                  <a:pt x="1477" y="845"/>
                  <a:pt x="1481" y="841"/>
                  <a:pt x="1486" y="842"/>
                </a:cubicBezTo>
                <a:cubicBezTo>
                  <a:pt x="1488" y="842"/>
                  <a:pt x="1490" y="843"/>
                  <a:pt x="1491" y="845"/>
                </a:cubicBezTo>
                <a:cubicBezTo>
                  <a:pt x="1493" y="847"/>
                  <a:pt x="1493" y="849"/>
                  <a:pt x="1493" y="851"/>
                </a:cubicBezTo>
                <a:cubicBezTo>
                  <a:pt x="1491" y="866"/>
                  <a:pt x="1488" y="882"/>
                  <a:pt x="1486" y="897"/>
                </a:cubicBezTo>
                <a:cubicBezTo>
                  <a:pt x="1485" y="897"/>
                  <a:pt x="1485" y="897"/>
                  <a:pt x="1485" y="897"/>
                </a:cubicBezTo>
                <a:cubicBezTo>
                  <a:pt x="1485" y="901"/>
                  <a:pt x="1481" y="903"/>
                  <a:pt x="1477" y="903"/>
                </a:cubicBezTo>
                <a:close/>
                <a:moveTo>
                  <a:pt x="15" y="861"/>
                </a:moveTo>
                <a:cubicBezTo>
                  <a:pt x="11" y="861"/>
                  <a:pt x="7" y="857"/>
                  <a:pt x="7" y="853"/>
                </a:cubicBezTo>
                <a:cubicBezTo>
                  <a:pt x="2" y="819"/>
                  <a:pt x="0" y="784"/>
                  <a:pt x="0" y="750"/>
                </a:cubicBezTo>
                <a:cubicBezTo>
                  <a:pt x="0" y="708"/>
                  <a:pt x="3" y="666"/>
                  <a:pt x="10" y="625"/>
                </a:cubicBezTo>
                <a:cubicBezTo>
                  <a:pt x="11" y="621"/>
                  <a:pt x="15" y="618"/>
                  <a:pt x="20" y="618"/>
                </a:cubicBezTo>
                <a:cubicBezTo>
                  <a:pt x="24" y="619"/>
                  <a:pt x="28" y="624"/>
                  <a:pt x="27" y="628"/>
                </a:cubicBezTo>
                <a:cubicBezTo>
                  <a:pt x="20" y="668"/>
                  <a:pt x="17" y="709"/>
                  <a:pt x="17" y="750"/>
                </a:cubicBezTo>
                <a:cubicBezTo>
                  <a:pt x="17" y="784"/>
                  <a:pt x="19" y="818"/>
                  <a:pt x="24" y="851"/>
                </a:cubicBezTo>
                <a:cubicBezTo>
                  <a:pt x="24" y="856"/>
                  <a:pt x="21" y="860"/>
                  <a:pt x="16" y="861"/>
                </a:cubicBezTo>
                <a:cubicBezTo>
                  <a:pt x="16" y="861"/>
                  <a:pt x="16" y="861"/>
                  <a:pt x="15" y="861"/>
                </a:cubicBezTo>
                <a:close/>
                <a:moveTo>
                  <a:pt x="1489" y="814"/>
                </a:moveTo>
                <a:cubicBezTo>
                  <a:pt x="1489" y="814"/>
                  <a:pt x="1489" y="814"/>
                  <a:pt x="1489" y="814"/>
                </a:cubicBezTo>
                <a:cubicBezTo>
                  <a:pt x="1486" y="814"/>
                  <a:pt x="1484" y="813"/>
                  <a:pt x="1483" y="811"/>
                </a:cubicBezTo>
                <a:cubicBezTo>
                  <a:pt x="1481" y="809"/>
                  <a:pt x="1481" y="807"/>
                  <a:pt x="1481" y="805"/>
                </a:cubicBezTo>
                <a:cubicBezTo>
                  <a:pt x="1481" y="800"/>
                  <a:pt x="1485" y="796"/>
                  <a:pt x="1490" y="797"/>
                </a:cubicBezTo>
                <a:cubicBezTo>
                  <a:pt x="1495" y="797"/>
                  <a:pt x="1498" y="801"/>
                  <a:pt x="1498" y="806"/>
                </a:cubicBezTo>
                <a:cubicBezTo>
                  <a:pt x="1497" y="810"/>
                  <a:pt x="1494" y="814"/>
                  <a:pt x="1489" y="814"/>
                </a:cubicBezTo>
                <a:close/>
                <a:moveTo>
                  <a:pt x="1491" y="725"/>
                </a:moveTo>
                <a:cubicBezTo>
                  <a:pt x="1486" y="725"/>
                  <a:pt x="1482" y="721"/>
                  <a:pt x="1482" y="716"/>
                </a:cubicBezTo>
                <a:cubicBezTo>
                  <a:pt x="1481" y="702"/>
                  <a:pt x="1480" y="687"/>
                  <a:pt x="1479" y="672"/>
                </a:cubicBezTo>
                <a:cubicBezTo>
                  <a:pt x="1479" y="670"/>
                  <a:pt x="1479" y="667"/>
                  <a:pt x="1481" y="666"/>
                </a:cubicBezTo>
                <a:cubicBezTo>
                  <a:pt x="1482" y="664"/>
                  <a:pt x="1484" y="663"/>
                  <a:pt x="1486" y="663"/>
                </a:cubicBezTo>
                <a:cubicBezTo>
                  <a:pt x="1491" y="662"/>
                  <a:pt x="1495" y="665"/>
                  <a:pt x="1496" y="670"/>
                </a:cubicBezTo>
                <a:cubicBezTo>
                  <a:pt x="1497" y="685"/>
                  <a:pt x="1498" y="700"/>
                  <a:pt x="1499" y="716"/>
                </a:cubicBezTo>
                <a:cubicBezTo>
                  <a:pt x="1499" y="720"/>
                  <a:pt x="1496" y="724"/>
                  <a:pt x="1491" y="725"/>
                </a:cubicBezTo>
                <a:cubicBezTo>
                  <a:pt x="1491" y="725"/>
                  <a:pt x="1491" y="725"/>
                  <a:pt x="1491" y="725"/>
                </a:cubicBezTo>
                <a:close/>
                <a:moveTo>
                  <a:pt x="1481" y="635"/>
                </a:moveTo>
                <a:cubicBezTo>
                  <a:pt x="1477" y="635"/>
                  <a:pt x="1473" y="632"/>
                  <a:pt x="1473" y="628"/>
                </a:cubicBezTo>
                <a:cubicBezTo>
                  <a:pt x="1472" y="625"/>
                  <a:pt x="1473" y="623"/>
                  <a:pt x="1474" y="621"/>
                </a:cubicBezTo>
                <a:cubicBezTo>
                  <a:pt x="1475" y="619"/>
                  <a:pt x="1477" y="618"/>
                  <a:pt x="1480" y="618"/>
                </a:cubicBezTo>
                <a:cubicBezTo>
                  <a:pt x="1484" y="617"/>
                  <a:pt x="1489" y="620"/>
                  <a:pt x="1489" y="625"/>
                </a:cubicBezTo>
                <a:cubicBezTo>
                  <a:pt x="1490" y="627"/>
                  <a:pt x="1489" y="629"/>
                  <a:pt x="1488" y="631"/>
                </a:cubicBezTo>
                <a:cubicBezTo>
                  <a:pt x="1487" y="633"/>
                  <a:pt x="1485" y="634"/>
                  <a:pt x="1482" y="635"/>
                </a:cubicBezTo>
                <a:cubicBezTo>
                  <a:pt x="1482" y="635"/>
                  <a:pt x="1482" y="635"/>
                  <a:pt x="1481" y="635"/>
                </a:cubicBezTo>
                <a:close/>
                <a:moveTo>
                  <a:pt x="27" y="591"/>
                </a:move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7" y="591"/>
                  <a:pt x="27" y="591"/>
                </a:cubicBezTo>
                <a:cubicBezTo>
                  <a:pt x="27" y="591"/>
                  <a:pt x="26" y="591"/>
                  <a:pt x="25" y="591"/>
                </a:cubicBezTo>
                <a:cubicBezTo>
                  <a:pt x="21" y="590"/>
                  <a:pt x="18" y="585"/>
                  <a:pt x="19" y="580"/>
                </a:cubicBezTo>
                <a:cubicBezTo>
                  <a:pt x="20" y="576"/>
                  <a:pt x="25" y="573"/>
                  <a:pt x="29" y="574"/>
                </a:cubicBezTo>
                <a:cubicBezTo>
                  <a:pt x="34" y="575"/>
                  <a:pt x="37" y="580"/>
                  <a:pt x="35" y="584"/>
                </a:cubicBezTo>
                <a:cubicBezTo>
                  <a:pt x="35" y="588"/>
                  <a:pt x="31" y="591"/>
                  <a:pt x="27" y="591"/>
                </a:cubicBezTo>
                <a:close/>
                <a:moveTo>
                  <a:pt x="1472" y="590"/>
                </a:moveTo>
                <a:cubicBezTo>
                  <a:pt x="1468" y="590"/>
                  <a:pt x="1465" y="588"/>
                  <a:pt x="1464" y="584"/>
                </a:cubicBezTo>
                <a:cubicBezTo>
                  <a:pt x="1453" y="535"/>
                  <a:pt x="1436" y="488"/>
                  <a:pt x="1416" y="443"/>
                </a:cubicBezTo>
                <a:cubicBezTo>
                  <a:pt x="1405" y="420"/>
                  <a:pt x="1394" y="398"/>
                  <a:pt x="1381" y="377"/>
                </a:cubicBezTo>
                <a:cubicBezTo>
                  <a:pt x="1379" y="373"/>
                  <a:pt x="1380" y="368"/>
                  <a:pt x="1384" y="365"/>
                </a:cubicBezTo>
                <a:cubicBezTo>
                  <a:pt x="1388" y="363"/>
                  <a:pt x="1393" y="364"/>
                  <a:pt x="1396" y="368"/>
                </a:cubicBezTo>
                <a:cubicBezTo>
                  <a:pt x="1408" y="390"/>
                  <a:pt x="1420" y="413"/>
                  <a:pt x="1431" y="436"/>
                </a:cubicBezTo>
                <a:cubicBezTo>
                  <a:pt x="1452" y="481"/>
                  <a:pt x="1469" y="530"/>
                  <a:pt x="1480" y="579"/>
                </a:cubicBezTo>
                <a:cubicBezTo>
                  <a:pt x="1480" y="580"/>
                  <a:pt x="1480" y="580"/>
                  <a:pt x="1480" y="580"/>
                </a:cubicBezTo>
                <a:cubicBezTo>
                  <a:pt x="1481" y="584"/>
                  <a:pt x="1479" y="589"/>
                  <a:pt x="1474" y="590"/>
                </a:cubicBezTo>
                <a:cubicBezTo>
                  <a:pt x="1473" y="590"/>
                  <a:pt x="1473" y="590"/>
                  <a:pt x="1472" y="590"/>
                </a:cubicBezTo>
                <a:close/>
                <a:moveTo>
                  <a:pt x="39" y="547"/>
                </a:moveTo>
                <a:cubicBezTo>
                  <a:pt x="38" y="547"/>
                  <a:pt x="37" y="547"/>
                  <a:pt x="36" y="547"/>
                </a:cubicBezTo>
                <a:cubicBezTo>
                  <a:pt x="34" y="546"/>
                  <a:pt x="32" y="545"/>
                  <a:pt x="31" y="543"/>
                </a:cubicBezTo>
                <a:cubicBezTo>
                  <a:pt x="30" y="541"/>
                  <a:pt x="30" y="538"/>
                  <a:pt x="31" y="536"/>
                </a:cubicBezTo>
                <a:cubicBezTo>
                  <a:pt x="35" y="522"/>
                  <a:pt x="40" y="507"/>
                  <a:pt x="45" y="493"/>
                </a:cubicBezTo>
                <a:cubicBezTo>
                  <a:pt x="47" y="488"/>
                  <a:pt x="52" y="486"/>
                  <a:pt x="56" y="488"/>
                </a:cubicBezTo>
                <a:cubicBezTo>
                  <a:pt x="60" y="489"/>
                  <a:pt x="63" y="494"/>
                  <a:pt x="61" y="499"/>
                </a:cubicBezTo>
                <a:cubicBezTo>
                  <a:pt x="56" y="513"/>
                  <a:pt x="51" y="527"/>
                  <a:pt x="47" y="541"/>
                </a:cubicBezTo>
                <a:cubicBezTo>
                  <a:pt x="46" y="545"/>
                  <a:pt x="42" y="547"/>
                  <a:pt x="39" y="547"/>
                </a:cubicBezTo>
                <a:close/>
                <a:moveTo>
                  <a:pt x="70" y="462"/>
                </a:moveTo>
                <a:cubicBezTo>
                  <a:pt x="69" y="462"/>
                  <a:pt x="67" y="462"/>
                  <a:pt x="66" y="461"/>
                </a:cubicBezTo>
                <a:cubicBezTo>
                  <a:pt x="64" y="461"/>
                  <a:pt x="63" y="459"/>
                  <a:pt x="62" y="457"/>
                </a:cubicBezTo>
                <a:cubicBezTo>
                  <a:pt x="61" y="455"/>
                  <a:pt x="61" y="452"/>
                  <a:pt x="62" y="450"/>
                </a:cubicBezTo>
                <a:cubicBezTo>
                  <a:pt x="93" y="380"/>
                  <a:pt x="134" y="316"/>
                  <a:pt x="184" y="258"/>
                </a:cubicBezTo>
                <a:cubicBezTo>
                  <a:pt x="184" y="258"/>
                  <a:pt x="184" y="258"/>
                  <a:pt x="184" y="258"/>
                </a:cubicBezTo>
                <a:cubicBezTo>
                  <a:pt x="187" y="254"/>
                  <a:pt x="193" y="254"/>
                  <a:pt x="196" y="257"/>
                </a:cubicBezTo>
                <a:cubicBezTo>
                  <a:pt x="199" y="260"/>
                  <a:pt x="200" y="265"/>
                  <a:pt x="197" y="269"/>
                </a:cubicBezTo>
                <a:cubicBezTo>
                  <a:pt x="147" y="325"/>
                  <a:pt x="107" y="389"/>
                  <a:pt x="78" y="457"/>
                </a:cubicBezTo>
                <a:cubicBezTo>
                  <a:pt x="76" y="460"/>
                  <a:pt x="73" y="462"/>
                  <a:pt x="70" y="462"/>
                </a:cubicBezTo>
                <a:close/>
                <a:moveTo>
                  <a:pt x="1364" y="343"/>
                </a:moveTo>
                <a:cubicBezTo>
                  <a:pt x="1364" y="343"/>
                  <a:pt x="1364" y="343"/>
                  <a:pt x="1364" y="343"/>
                </a:cubicBezTo>
                <a:cubicBezTo>
                  <a:pt x="1361" y="343"/>
                  <a:pt x="1359" y="341"/>
                  <a:pt x="1357" y="339"/>
                </a:cubicBezTo>
                <a:cubicBezTo>
                  <a:pt x="1349" y="327"/>
                  <a:pt x="1340" y="315"/>
                  <a:pt x="1331" y="303"/>
                </a:cubicBezTo>
                <a:cubicBezTo>
                  <a:pt x="1328" y="299"/>
                  <a:pt x="1329" y="294"/>
                  <a:pt x="1332" y="291"/>
                </a:cubicBezTo>
                <a:cubicBezTo>
                  <a:pt x="1336" y="288"/>
                  <a:pt x="1341" y="289"/>
                  <a:pt x="1344" y="293"/>
                </a:cubicBezTo>
                <a:cubicBezTo>
                  <a:pt x="1353" y="304"/>
                  <a:pt x="1362" y="317"/>
                  <a:pt x="1371" y="330"/>
                </a:cubicBezTo>
                <a:cubicBezTo>
                  <a:pt x="1371" y="330"/>
                  <a:pt x="1371" y="330"/>
                  <a:pt x="1371" y="330"/>
                </a:cubicBezTo>
                <a:cubicBezTo>
                  <a:pt x="1372" y="332"/>
                  <a:pt x="1373" y="334"/>
                  <a:pt x="1372" y="336"/>
                </a:cubicBezTo>
                <a:cubicBezTo>
                  <a:pt x="1372" y="338"/>
                  <a:pt x="1371" y="340"/>
                  <a:pt x="1369" y="341"/>
                </a:cubicBezTo>
                <a:cubicBezTo>
                  <a:pt x="1367" y="342"/>
                  <a:pt x="1366" y="343"/>
                  <a:pt x="1364" y="343"/>
                </a:cubicBezTo>
                <a:close/>
                <a:moveTo>
                  <a:pt x="1309" y="271"/>
                </a:moveTo>
                <a:cubicBezTo>
                  <a:pt x="1306" y="271"/>
                  <a:pt x="1304" y="270"/>
                  <a:pt x="1302" y="268"/>
                </a:cubicBezTo>
                <a:cubicBezTo>
                  <a:pt x="1301" y="267"/>
                  <a:pt x="1300" y="264"/>
                  <a:pt x="1300" y="262"/>
                </a:cubicBezTo>
                <a:cubicBezTo>
                  <a:pt x="1300" y="260"/>
                  <a:pt x="1301" y="258"/>
                  <a:pt x="1303" y="256"/>
                </a:cubicBezTo>
                <a:cubicBezTo>
                  <a:pt x="1307" y="253"/>
                  <a:pt x="1312" y="254"/>
                  <a:pt x="1315" y="257"/>
                </a:cubicBezTo>
                <a:cubicBezTo>
                  <a:pt x="1315" y="257"/>
                  <a:pt x="1315" y="257"/>
                  <a:pt x="1315" y="257"/>
                </a:cubicBezTo>
                <a:cubicBezTo>
                  <a:pt x="1318" y="261"/>
                  <a:pt x="1318" y="266"/>
                  <a:pt x="1314" y="269"/>
                </a:cubicBezTo>
                <a:cubicBezTo>
                  <a:pt x="1313" y="270"/>
                  <a:pt x="1311" y="271"/>
                  <a:pt x="1309" y="271"/>
                </a:cubicBezTo>
                <a:close/>
                <a:moveTo>
                  <a:pt x="221" y="238"/>
                </a:moveTo>
                <a:cubicBezTo>
                  <a:pt x="219" y="238"/>
                  <a:pt x="217" y="238"/>
                  <a:pt x="215" y="236"/>
                </a:cubicBezTo>
                <a:cubicBezTo>
                  <a:pt x="212" y="233"/>
                  <a:pt x="212" y="227"/>
                  <a:pt x="215" y="224"/>
                </a:cubicBezTo>
                <a:cubicBezTo>
                  <a:pt x="218" y="221"/>
                  <a:pt x="224" y="221"/>
                  <a:pt x="227" y="224"/>
                </a:cubicBezTo>
                <a:cubicBezTo>
                  <a:pt x="230" y="227"/>
                  <a:pt x="230" y="233"/>
                  <a:pt x="227" y="236"/>
                </a:cubicBezTo>
                <a:cubicBezTo>
                  <a:pt x="226" y="238"/>
                  <a:pt x="223" y="238"/>
                  <a:pt x="221" y="238"/>
                </a:cubicBezTo>
                <a:close/>
                <a:moveTo>
                  <a:pt x="1278" y="238"/>
                </a:moveTo>
                <a:cubicBezTo>
                  <a:pt x="1276" y="238"/>
                  <a:pt x="1274" y="237"/>
                  <a:pt x="1272" y="236"/>
                </a:cubicBezTo>
                <a:cubicBezTo>
                  <a:pt x="1265" y="228"/>
                  <a:pt x="1257" y="221"/>
                  <a:pt x="1250" y="214"/>
                </a:cubicBezTo>
                <a:cubicBezTo>
                  <a:pt x="1203" y="170"/>
                  <a:pt x="1150" y="133"/>
                  <a:pt x="1093" y="102"/>
                </a:cubicBezTo>
                <a:cubicBezTo>
                  <a:pt x="1091" y="101"/>
                  <a:pt x="1090" y="99"/>
                  <a:pt x="1089" y="97"/>
                </a:cubicBezTo>
                <a:cubicBezTo>
                  <a:pt x="1089" y="95"/>
                  <a:pt x="1089" y="93"/>
                  <a:pt x="1090" y="91"/>
                </a:cubicBezTo>
                <a:cubicBezTo>
                  <a:pt x="1092" y="87"/>
                  <a:pt x="1097" y="85"/>
                  <a:pt x="1101" y="87"/>
                </a:cubicBezTo>
                <a:cubicBezTo>
                  <a:pt x="1160" y="118"/>
                  <a:pt x="1214" y="157"/>
                  <a:pt x="1262" y="202"/>
                </a:cubicBezTo>
                <a:cubicBezTo>
                  <a:pt x="1269" y="209"/>
                  <a:pt x="1277" y="216"/>
                  <a:pt x="1284" y="224"/>
                </a:cubicBezTo>
                <a:cubicBezTo>
                  <a:pt x="1287" y="227"/>
                  <a:pt x="1287" y="232"/>
                  <a:pt x="1284" y="236"/>
                </a:cubicBezTo>
                <a:cubicBezTo>
                  <a:pt x="1282" y="237"/>
                  <a:pt x="1280" y="238"/>
                  <a:pt x="1278" y="238"/>
                </a:cubicBezTo>
                <a:close/>
                <a:moveTo>
                  <a:pt x="254" y="207"/>
                </a:moveTo>
                <a:cubicBezTo>
                  <a:pt x="251" y="207"/>
                  <a:pt x="249" y="206"/>
                  <a:pt x="247" y="204"/>
                </a:cubicBezTo>
                <a:cubicBezTo>
                  <a:pt x="246" y="203"/>
                  <a:pt x="245" y="201"/>
                  <a:pt x="245" y="198"/>
                </a:cubicBezTo>
                <a:cubicBezTo>
                  <a:pt x="245" y="196"/>
                  <a:pt x="246" y="194"/>
                  <a:pt x="248" y="192"/>
                </a:cubicBezTo>
                <a:cubicBezTo>
                  <a:pt x="259" y="182"/>
                  <a:pt x="271" y="172"/>
                  <a:pt x="283" y="163"/>
                </a:cubicBezTo>
                <a:cubicBezTo>
                  <a:pt x="287" y="160"/>
                  <a:pt x="292" y="161"/>
                  <a:pt x="295" y="164"/>
                </a:cubicBezTo>
                <a:cubicBezTo>
                  <a:pt x="298" y="168"/>
                  <a:pt x="297" y="173"/>
                  <a:pt x="294" y="176"/>
                </a:cubicBezTo>
                <a:cubicBezTo>
                  <a:pt x="282" y="185"/>
                  <a:pt x="270" y="195"/>
                  <a:pt x="259" y="205"/>
                </a:cubicBezTo>
                <a:cubicBezTo>
                  <a:pt x="258" y="206"/>
                  <a:pt x="256" y="207"/>
                  <a:pt x="254" y="207"/>
                </a:cubicBezTo>
                <a:close/>
                <a:moveTo>
                  <a:pt x="325" y="151"/>
                </a:moveTo>
                <a:cubicBezTo>
                  <a:pt x="322" y="151"/>
                  <a:pt x="319" y="150"/>
                  <a:pt x="318" y="147"/>
                </a:cubicBezTo>
                <a:cubicBezTo>
                  <a:pt x="316" y="145"/>
                  <a:pt x="316" y="143"/>
                  <a:pt x="316" y="141"/>
                </a:cubicBezTo>
                <a:cubicBezTo>
                  <a:pt x="317" y="139"/>
                  <a:pt x="318" y="137"/>
                  <a:pt x="320" y="135"/>
                </a:cubicBezTo>
                <a:cubicBezTo>
                  <a:pt x="361" y="106"/>
                  <a:pt x="405" y="82"/>
                  <a:pt x="451" y="62"/>
                </a:cubicBezTo>
                <a:cubicBezTo>
                  <a:pt x="475" y="52"/>
                  <a:pt x="499" y="42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4" y="34"/>
                  <a:pt x="524" y="34"/>
                  <a:pt x="524" y="34"/>
                </a:cubicBezTo>
                <a:cubicBezTo>
                  <a:pt x="529" y="33"/>
                  <a:pt x="533" y="36"/>
                  <a:pt x="535" y="40"/>
                </a:cubicBezTo>
                <a:cubicBezTo>
                  <a:pt x="536" y="44"/>
                  <a:pt x="534" y="49"/>
                  <a:pt x="529" y="51"/>
                </a:cubicBezTo>
                <a:cubicBezTo>
                  <a:pt x="505" y="58"/>
                  <a:pt x="481" y="67"/>
                  <a:pt x="458" y="77"/>
                </a:cubicBezTo>
                <a:cubicBezTo>
                  <a:pt x="413" y="97"/>
                  <a:pt x="370" y="121"/>
                  <a:pt x="329" y="149"/>
                </a:cubicBezTo>
                <a:cubicBezTo>
                  <a:pt x="328" y="150"/>
                  <a:pt x="326" y="151"/>
                  <a:pt x="325" y="151"/>
                </a:cubicBezTo>
                <a:close/>
                <a:moveTo>
                  <a:pt x="1057" y="83"/>
                </a:moveTo>
                <a:cubicBezTo>
                  <a:pt x="1056" y="83"/>
                  <a:pt x="1054" y="83"/>
                  <a:pt x="1053" y="82"/>
                </a:cubicBezTo>
                <a:cubicBezTo>
                  <a:pt x="1040" y="76"/>
                  <a:pt x="1026" y="70"/>
                  <a:pt x="1012" y="65"/>
                </a:cubicBezTo>
                <a:cubicBezTo>
                  <a:pt x="1008" y="64"/>
                  <a:pt x="1005" y="59"/>
                  <a:pt x="1007" y="54"/>
                </a:cubicBezTo>
                <a:cubicBezTo>
                  <a:pt x="1009" y="50"/>
                  <a:pt x="1014" y="48"/>
                  <a:pt x="1018" y="49"/>
                </a:cubicBezTo>
                <a:cubicBezTo>
                  <a:pt x="1032" y="55"/>
                  <a:pt x="1046" y="61"/>
                  <a:pt x="1060" y="67"/>
                </a:cubicBezTo>
                <a:cubicBezTo>
                  <a:pt x="1065" y="69"/>
                  <a:pt x="1066" y="74"/>
                  <a:pt x="1064" y="78"/>
                </a:cubicBezTo>
                <a:cubicBezTo>
                  <a:pt x="1063" y="81"/>
                  <a:pt x="1060" y="83"/>
                  <a:pt x="1057" y="83"/>
                </a:cubicBezTo>
                <a:close/>
                <a:moveTo>
                  <a:pt x="972" y="51"/>
                </a:moveTo>
                <a:cubicBezTo>
                  <a:pt x="971" y="51"/>
                  <a:pt x="971" y="51"/>
                  <a:pt x="970" y="50"/>
                </a:cubicBezTo>
                <a:cubicBezTo>
                  <a:pt x="968" y="50"/>
                  <a:pt x="966" y="48"/>
                  <a:pt x="965" y="46"/>
                </a:cubicBezTo>
                <a:cubicBezTo>
                  <a:pt x="964" y="44"/>
                  <a:pt x="964" y="42"/>
                  <a:pt x="964" y="40"/>
                </a:cubicBezTo>
                <a:cubicBezTo>
                  <a:pt x="966" y="35"/>
                  <a:pt x="970" y="33"/>
                  <a:pt x="975" y="34"/>
                </a:cubicBezTo>
                <a:cubicBezTo>
                  <a:pt x="979" y="36"/>
                  <a:pt x="982" y="40"/>
                  <a:pt x="980" y="45"/>
                </a:cubicBezTo>
                <a:cubicBezTo>
                  <a:pt x="979" y="48"/>
                  <a:pt x="976" y="51"/>
                  <a:pt x="972" y="51"/>
                </a:cubicBezTo>
                <a:close/>
                <a:moveTo>
                  <a:pt x="570" y="39"/>
                </a:moveTo>
                <a:cubicBezTo>
                  <a:pt x="570" y="39"/>
                  <a:pt x="570" y="39"/>
                  <a:pt x="570" y="39"/>
                </a:cubicBezTo>
                <a:cubicBezTo>
                  <a:pt x="566" y="39"/>
                  <a:pt x="563" y="36"/>
                  <a:pt x="562" y="32"/>
                </a:cubicBezTo>
                <a:cubicBezTo>
                  <a:pt x="561" y="28"/>
                  <a:pt x="564" y="23"/>
                  <a:pt x="568" y="22"/>
                </a:cubicBezTo>
                <a:cubicBezTo>
                  <a:pt x="573" y="21"/>
                  <a:pt x="577" y="24"/>
                  <a:pt x="578" y="28"/>
                </a:cubicBezTo>
                <a:cubicBezTo>
                  <a:pt x="579" y="31"/>
                  <a:pt x="579" y="33"/>
                  <a:pt x="577" y="35"/>
                </a:cubicBezTo>
                <a:cubicBezTo>
                  <a:pt x="577" y="36"/>
                  <a:pt x="575" y="37"/>
                  <a:pt x="573" y="38"/>
                </a:cubicBezTo>
                <a:cubicBezTo>
                  <a:pt x="574" y="38"/>
                  <a:pt x="574" y="38"/>
                  <a:pt x="574" y="38"/>
                </a:cubicBezTo>
                <a:cubicBezTo>
                  <a:pt x="572" y="39"/>
                  <a:pt x="572" y="39"/>
                  <a:pt x="572" y="39"/>
                </a:cubicBezTo>
                <a:cubicBezTo>
                  <a:pt x="572" y="39"/>
                  <a:pt x="571" y="39"/>
                  <a:pt x="570" y="39"/>
                </a:cubicBezTo>
                <a:close/>
                <a:moveTo>
                  <a:pt x="929" y="39"/>
                </a:moveTo>
                <a:cubicBezTo>
                  <a:pt x="928" y="39"/>
                  <a:pt x="927" y="39"/>
                  <a:pt x="927" y="38"/>
                </a:cubicBezTo>
                <a:cubicBezTo>
                  <a:pt x="869" y="24"/>
                  <a:pt x="810" y="17"/>
                  <a:pt x="750" y="17"/>
                </a:cubicBezTo>
                <a:cubicBezTo>
                  <a:pt x="744" y="17"/>
                  <a:pt x="738" y="17"/>
                  <a:pt x="733" y="17"/>
                </a:cubicBezTo>
                <a:cubicBezTo>
                  <a:pt x="724" y="17"/>
                  <a:pt x="714" y="18"/>
                  <a:pt x="705" y="18"/>
                </a:cubicBezTo>
                <a:cubicBezTo>
                  <a:pt x="700" y="19"/>
                  <a:pt x="696" y="15"/>
                  <a:pt x="696" y="10"/>
                </a:cubicBezTo>
                <a:cubicBezTo>
                  <a:pt x="695" y="6"/>
                  <a:pt x="699" y="2"/>
                  <a:pt x="704" y="1"/>
                </a:cubicBezTo>
                <a:cubicBezTo>
                  <a:pt x="713" y="1"/>
                  <a:pt x="723" y="0"/>
                  <a:pt x="733" y="0"/>
                </a:cubicBezTo>
                <a:cubicBezTo>
                  <a:pt x="738" y="0"/>
                  <a:pt x="744" y="0"/>
                  <a:pt x="750" y="0"/>
                </a:cubicBezTo>
                <a:cubicBezTo>
                  <a:pt x="811" y="0"/>
                  <a:pt x="872" y="7"/>
                  <a:pt x="931" y="22"/>
                </a:cubicBezTo>
                <a:cubicBezTo>
                  <a:pt x="933" y="23"/>
                  <a:pt x="935" y="24"/>
                  <a:pt x="936" y="26"/>
                </a:cubicBezTo>
                <a:cubicBezTo>
                  <a:pt x="937" y="28"/>
                  <a:pt x="938" y="30"/>
                  <a:pt x="937" y="32"/>
                </a:cubicBezTo>
                <a:cubicBezTo>
                  <a:pt x="936" y="36"/>
                  <a:pt x="933" y="39"/>
                  <a:pt x="929" y="39"/>
                </a:cubicBezTo>
                <a:close/>
                <a:moveTo>
                  <a:pt x="614" y="29"/>
                </a:moveTo>
                <a:cubicBezTo>
                  <a:pt x="610" y="29"/>
                  <a:pt x="607" y="26"/>
                  <a:pt x="606" y="22"/>
                </a:cubicBezTo>
                <a:cubicBezTo>
                  <a:pt x="605" y="18"/>
                  <a:pt x="608" y="13"/>
                  <a:pt x="613" y="12"/>
                </a:cubicBezTo>
                <a:cubicBezTo>
                  <a:pt x="628" y="10"/>
                  <a:pt x="643" y="7"/>
                  <a:pt x="658" y="6"/>
                </a:cubicBezTo>
                <a:cubicBezTo>
                  <a:pt x="658" y="6"/>
                  <a:pt x="658" y="6"/>
                  <a:pt x="658" y="6"/>
                </a:cubicBezTo>
                <a:cubicBezTo>
                  <a:pt x="663" y="5"/>
                  <a:pt x="667" y="8"/>
                  <a:pt x="668" y="13"/>
                </a:cubicBezTo>
                <a:cubicBezTo>
                  <a:pt x="668" y="18"/>
                  <a:pt x="665" y="22"/>
                  <a:pt x="660" y="22"/>
                </a:cubicBezTo>
                <a:cubicBezTo>
                  <a:pt x="645" y="24"/>
                  <a:pt x="631" y="26"/>
                  <a:pt x="616" y="29"/>
                </a:cubicBezTo>
                <a:cubicBezTo>
                  <a:pt x="615" y="29"/>
                  <a:pt x="615" y="29"/>
                  <a:pt x="614" y="2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pPr defTabSz="228554"/>
            <a:endParaRPr lang="en-US" dirty="0">
              <a:solidFill>
                <a:srgbClr val="FFFFFF"/>
              </a:solidFill>
              <a:latin typeface="Oswald Light" pitchFamily="2" charset="-52"/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2C0F7DD1-E84F-4A7A-B5D1-FF74EF23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1" y="340563"/>
            <a:ext cx="11288683" cy="1255728"/>
          </a:xfrm>
        </p:spPr>
        <p:txBody>
          <a:bodyPr/>
          <a:lstStyle/>
          <a:p>
            <a:r>
              <a:rPr lang="ru-RU" sz="2800" dirty="0" smtClean="0"/>
              <a:t>Нарушения</a:t>
            </a:r>
            <a:r>
              <a:rPr lang="ru-RU" sz="2800" dirty="0"/>
              <a:t>, выявляемые проверками соблюдения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правил </a:t>
            </a:r>
            <a:r>
              <a:rPr lang="ru-RU" sz="2800" dirty="0"/>
              <a:t>нормирования в сфере закупок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116" name="Oval 27">
            <a:extLst>
              <a:ext uri="{FF2B5EF4-FFF2-40B4-BE49-F238E27FC236}">
                <a16:creationId xmlns:a16="http://schemas.microsoft.com/office/drawing/2014/main" xmlns="" id="{BEF51823-C239-40C5-92B9-E55F3486CC8A}"/>
              </a:ext>
            </a:extLst>
          </p:cNvPr>
          <p:cNvSpPr/>
          <p:nvPr/>
        </p:nvSpPr>
        <p:spPr>
          <a:xfrm>
            <a:off x="7603565" y="4211054"/>
            <a:ext cx="1158248" cy="115824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0" sx="102000" sy="102000" algn="ctr" rotWithShape="0">
              <a:schemeClr val="accent2">
                <a:lumMod val="75000"/>
                <a:alpha val="47000"/>
              </a:schemeClr>
            </a:outerShdw>
            <a:softEdge rad="533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 dirty="0">
              <a:latin typeface="Oswald Light" pitchFamily="2" charset="-52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29BE7C6D-BC87-439D-B304-E6DE4E189DAE}"/>
              </a:ext>
            </a:extLst>
          </p:cNvPr>
          <p:cNvSpPr txBox="1">
            <a:spLocks/>
          </p:cNvSpPr>
          <p:nvPr/>
        </p:nvSpPr>
        <p:spPr bwMode="gray">
          <a:xfrm>
            <a:off x="2136449" y="1870956"/>
            <a:ext cx="805013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defTabSz="914400">
              <a:buClrTx/>
              <a:defRPr/>
            </a:pPr>
            <a:r>
              <a:rPr lang="ru-RU" sz="2800" dirty="0"/>
              <a:t>- превышение предельных цен, установленных ведомственным перечнем требований к закупаемым заказчиком товарам, работам, услугам и (или) нормативным </a:t>
            </a:r>
            <a:r>
              <a:rPr lang="ru-RU" sz="2800" dirty="0" smtClean="0"/>
              <a:t>затратам</a:t>
            </a:r>
            <a:endParaRPr lang="ru-RU" sz="2800" dirty="0"/>
          </a:p>
          <a:p>
            <a:pPr algn="ctr" defTabSz="914400">
              <a:buClrTx/>
              <a:defRPr/>
            </a:pPr>
            <a:endParaRPr lang="ru-RU" sz="2800" dirty="0"/>
          </a:p>
          <a:p>
            <a:pPr marL="457200" indent="-457200" algn="ctr" defTabSz="914400">
              <a:buClrTx/>
              <a:buFontTx/>
              <a:buChar char="-"/>
              <a:defRPr/>
            </a:pPr>
            <a:r>
              <a:rPr lang="ru-RU" sz="2800" dirty="0" smtClean="0"/>
              <a:t>приобретение </a:t>
            </a:r>
            <a:r>
              <a:rPr lang="ru-RU" sz="2800" dirty="0"/>
              <a:t>товаров (оборудования), </a:t>
            </a:r>
            <a:endParaRPr lang="ru-RU" sz="2800" dirty="0" smtClean="0"/>
          </a:p>
          <a:p>
            <a:pPr marL="457200" indent="-457200" algn="ctr" defTabSz="914400">
              <a:buClrTx/>
              <a:buFontTx/>
              <a:buChar char="-"/>
              <a:defRPr/>
            </a:pPr>
            <a:r>
              <a:rPr lang="ru-RU" sz="2800" dirty="0" smtClean="0"/>
              <a:t>технические </a:t>
            </a:r>
            <a:r>
              <a:rPr lang="ru-RU" sz="2800" dirty="0"/>
              <a:t>характеристики которых не соответствуют установленным </a:t>
            </a:r>
            <a:r>
              <a:rPr lang="ru-RU" sz="2800" dirty="0" smtClean="0"/>
              <a:t>требованиям</a:t>
            </a:r>
            <a:endParaRPr lang="ru-RU" sz="2800" dirty="0"/>
          </a:p>
          <a:p>
            <a:pPr fontAlgn="base">
              <a:spcAft>
                <a:spcPct val="0"/>
              </a:spcAft>
              <a:buClr>
                <a:srgbClr val="009FE9"/>
              </a:buClr>
            </a:pPr>
            <a:endParaRPr lang="ru-RU" sz="2000" dirty="0" smtClean="0">
              <a:solidFill>
                <a:schemeClr val="bg1"/>
              </a:solidFill>
              <a:ea typeface="VTB Group Cond Book" panose="020B0506050504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83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IT Pitch dec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1E8"/>
      </a:accent1>
      <a:accent2>
        <a:srgbClr val="367CFF"/>
      </a:accent2>
      <a:accent3>
        <a:srgbClr val="00369B"/>
      </a:accent3>
      <a:accent4>
        <a:srgbClr val="FA358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Oswald"/>
        <a:ea typeface=""/>
        <a:cs typeface=""/>
      </a:majorFont>
      <a:minorFont>
        <a:latin typeface="Oswald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4062</TotalTime>
  <Words>558</Words>
  <Application>Microsoft Office PowerPoint</Application>
  <PresentationFormat>Произвольный</PresentationFormat>
  <Paragraphs>78</Paragraphs>
  <Slides>15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8" baseType="lpstr">
      <vt:lpstr>Arial</vt:lpstr>
      <vt:lpstr>Oswald Light</vt:lpstr>
      <vt:lpstr>VTB Group Cond Demi Bold</vt:lpstr>
      <vt:lpstr>Oswald</vt:lpstr>
      <vt:lpstr>Symbol</vt:lpstr>
      <vt:lpstr>Candara</vt:lpstr>
      <vt:lpstr>Wingdings</vt:lpstr>
      <vt:lpstr>VTB Group Cond Book</vt:lpstr>
      <vt:lpstr>Times New Roman</vt:lpstr>
      <vt:lpstr>Calibri</vt:lpstr>
      <vt:lpstr>Arial Narrow</vt:lpstr>
      <vt:lpstr>Тема Office</vt:lpstr>
      <vt:lpstr>Волна</vt:lpstr>
      <vt:lpstr>Основные нарушения законодательства о контрактной системе в сфере закупок, выявляемые органом ВГФК</vt:lpstr>
      <vt:lpstr>Министерство финансов Республики Саха (Якутия) полномочия по контролю: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Нарушения, выявляемые проверками соблюдения  правил нормирования в сфере закупок  </vt:lpstr>
      <vt:lpstr> </vt:lpstr>
      <vt:lpstr> Основные нарушения,  выявляемые проверками определения и обоснования НМЦК  Некоторые закупки имеют особенности расчета и обоснования НМЦК:</vt:lpstr>
      <vt:lpstr> </vt:lpstr>
      <vt:lpstr> </vt:lpstr>
      <vt:lpstr> Нарушения по ведению бухгалтерского учета: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Ким Воронин</dc:creator>
  <cp:lastModifiedBy>KozhenkinEA</cp:lastModifiedBy>
  <cp:revision>223</cp:revision>
  <cp:lastPrinted>2026-03-23T08:02:12Z</cp:lastPrinted>
  <dcterms:created xsi:type="dcterms:W3CDTF">2021-03-13T09:42:31Z</dcterms:created>
  <dcterms:modified xsi:type="dcterms:W3CDTF">2026-03-23T08:58:31Z</dcterms:modified>
</cp:coreProperties>
</file>